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581" r:id="rId2"/>
    <p:sldId id="578" r:id="rId3"/>
    <p:sldId id="607" r:id="rId4"/>
    <p:sldId id="627" r:id="rId5"/>
    <p:sldId id="608" r:id="rId6"/>
    <p:sldId id="616" r:id="rId7"/>
    <p:sldId id="602" r:id="rId8"/>
    <p:sldId id="628" r:id="rId9"/>
    <p:sldId id="629" r:id="rId10"/>
    <p:sldId id="630" r:id="rId11"/>
    <p:sldId id="631" r:id="rId12"/>
    <p:sldId id="632" r:id="rId13"/>
    <p:sldId id="633" r:id="rId14"/>
    <p:sldId id="634" r:id="rId1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08" autoAdjust="0"/>
    <p:restoredTop sz="91470" autoAdjust="0"/>
  </p:normalViewPr>
  <p:slideViewPr>
    <p:cSldViewPr>
      <p:cViewPr varScale="1">
        <p:scale>
          <a:sx n="166" d="100"/>
          <a:sy n="166" d="100"/>
        </p:scale>
        <p:origin x="1520" y="192"/>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5/4/18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a:t>
            </a:r>
            <a:r>
              <a:rPr lang="en-AU" sz="4400" kern="0" dirty="0" smtClean="0">
                <a:solidFill>
                  <a:srgbClr val="FFFF00"/>
                </a:solidFill>
                <a:latin typeface="+mn-lt"/>
                <a:ea typeface="+mn-ea"/>
                <a:cs typeface="+mn-cs"/>
              </a:rPr>
              <a:t>11:17-34</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8"/>
          </a:xfrm>
          <a:prstGeom prst="rect">
            <a:avLst/>
          </a:prstGeom>
          <a:noFill/>
          <a:ln w="9525">
            <a:noFill/>
            <a:miter lim="800000"/>
            <a:headEnd/>
            <a:tailEnd/>
          </a:ln>
        </p:spPr>
        <p:txBody>
          <a:bodyPr wrap="square">
            <a:prstTxWarp prst="textNoShape">
              <a:avLst/>
            </a:prstTxWarp>
            <a:spAutoFit/>
          </a:bodyPr>
          <a:lstStyle/>
          <a:p>
            <a:r>
              <a:rPr lang="en-AU" sz="3200" b="1" baseline="30000" smtClean="0">
                <a:solidFill>
                  <a:schemeClr val="bg1"/>
                </a:solidFill>
                <a:latin typeface="Times New Roman" charset="0"/>
                <a:ea typeface="Arial" charset="0"/>
              </a:rPr>
              <a:t>23</a:t>
            </a:r>
            <a:r>
              <a:rPr lang="en-AU" sz="3200" b="1" baseline="30000" dirty="0" smtClean="0">
                <a:solidFill>
                  <a:schemeClr val="bg1"/>
                </a:solidFill>
                <a:latin typeface="Times New Roman" charset="0"/>
                <a:ea typeface="Arial" charset="0"/>
              </a:rPr>
              <a:t> </a:t>
            </a:r>
            <a:r>
              <a:rPr lang="en-AU" sz="3200" dirty="0" smtClean="0">
                <a:solidFill>
                  <a:schemeClr val="bg1"/>
                </a:solidFill>
                <a:latin typeface="Times New Roman" charset="0"/>
                <a:ea typeface="Arial" charset="0"/>
              </a:rPr>
              <a:t>For I received from the Lord what I also delivered to you, that the Lord Jesus on the night when he was betrayed took bread, </a:t>
            </a:r>
            <a:r>
              <a:rPr lang="en-AU" sz="3200" b="1" baseline="30000" dirty="0" smtClean="0">
                <a:solidFill>
                  <a:schemeClr val="bg1"/>
                </a:solidFill>
                <a:latin typeface="Times New Roman" charset="0"/>
                <a:ea typeface="Arial" charset="0"/>
              </a:rPr>
              <a:t>24 </a:t>
            </a:r>
            <a:r>
              <a:rPr lang="en-AU" sz="3200" dirty="0" smtClean="0">
                <a:solidFill>
                  <a:schemeClr val="bg1"/>
                </a:solidFill>
                <a:latin typeface="Times New Roman" charset="0"/>
                <a:ea typeface="Arial" charset="0"/>
              </a:rPr>
              <a:t>and when he had given thanks, he broke it, and said, “This is my body, which is for you.  Do this in remembrance of me.”  </a:t>
            </a:r>
            <a:r>
              <a:rPr lang="en-AU" sz="3200" b="1" baseline="30000" dirty="0" smtClean="0">
                <a:solidFill>
                  <a:schemeClr val="bg1"/>
                </a:solidFill>
                <a:latin typeface="Times New Roman" charset="0"/>
                <a:ea typeface="Arial" charset="0"/>
              </a:rPr>
              <a:t>25 </a:t>
            </a:r>
            <a:r>
              <a:rPr lang="en-AU" sz="3200" dirty="0" smtClean="0">
                <a:solidFill>
                  <a:schemeClr val="bg1"/>
                </a:solidFill>
                <a:latin typeface="Times New Roman" charset="0"/>
                <a:ea typeface="Arial" charset="0"/>
              </a:rPr>
              <a:t>In the same way also he took the cup, after supper, saying, “This cup is the new covenant in my blood.  Do this, as often as you drink it, in remembrance of me.”  </a:t>
            </a:r>
            <a:r>
              <a:rPr lang="en-AU" sz="3200" b="1" baseline="30000" dirty="0" smtClean="0">
                <a:solidFill>
                  <a:schemeClr val="bg1"/>
                </a:solidFill>
                <a:latin typeface="Times New Roman" charset="0"/>
                <a:ea typeface="Arial" charset="0"/>
              </a:rPr>
              <a:t>26 </a:t>
            </a:r>
            <a:r>
              <a:rPr lang="en-AU" sz="3200" dirty="0" smtClean="0">
                <a:solidFill>
                  <a:schemeClr val="bg1"/>
                </a:solidFill>
                <a:latin typeface="Times New Roman" charset="0"/>
                <a:ea typeface="Arial" charset="0"/>
              </a:rPr>
              <a:t>For as often as you eat this bread and drink the cup, you proclaim the Lord’s death until he comes.</a:t>
            </a:r>
            <a:r>
              <a:rPr lang="en-GB" sz="3200" dirty="0" smtClean="0">
                <a:solidFill>
                  <a:schemeClr val="bg1"/>
                </a:solidFill>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989921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07831"/>
          </a:xfrm>
          <a:prstGeom prst="rect">
            <a:avLst/>
          </a:prstGeom>
          <a:noFill/>
          <a:ln w="22225">
            <a:noFill/>
          </a:ln>
        </p:spPr>
        <p:txBody>
          <a:bodyPr wrap="square" rtlCol="0">
            <a:spAutoFit/>
          </a:bodyPr>
          <a:lstStyle/>
          <a:p>
            <a:pPr algn="ctr"/>
            <a:r>
              <a:rPr lang="en-AU" sz="2700" b="1" spc="60" dirty="0" smtClean="0">
                <a:solidFill>
                  <a:srgbClr val="FFFF00"/>
                </a:solidFill>
                <a:latin typeface="Times New Roman" charset="0"/>
                <a:ea typeface="Times New Roman" charset="0"/>
                <a:cs typeface="Times New Roman" charset="0"/>
              </a:rPr>
              <a:t>The Body...  And the Body and the </a:t>
            </a:r>
            <a:r>
              <a:rPr lang="en-AU" sz="2700" b="1" spc="60" dirty="0" err="1" smtClean="0">
                <a:solidFill>
                  <a:srgbClr val="FFFF00"/>
                </a:solidFill>
                <a:latin typeface="Times New Roman" charset="0"/>
                <a:ea typeface="Times New Roman" charset="0"/>
                <a:cs typeface="Times New Roman" charset="0"/>
              </a:rPr>
              <a:t>Bood</a:t>
            </a:r>
            <a:endParaRPr lang="en-AU" sz="2200" b="1" spc="60" dirty="0" smtClean="0">
              <a:solidFill>
                <a:srgbClr val="FFFF00"/>
              </a:solidFill>
              <a:latin typeface="Times New Roman" charset="0"/>
              <a:ea typeface="Times New Roman" charset="0"/>
              <a:cs typeface="Times New Roman" charset="0"/>
            </a:endParaRPr>
          </a:p>
        </p:txBody>
      </p:sp>
      <p:sp>
        <p:nvSpPr>
          <p:cNvPr id="12" name="TextBox 11"/>
          <p:cNvSpPr txBox="1"/>
          <p:nvPr/>
        </p:nvSpPr>
        <p:spPr>
          <a:xfrm>
            <a:off x="9266" y="325547"/>
            <a:ext cx="912295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Communion (Lord’s supper;  Eucharist) is a solemn event</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We </a:t>
            </a:r>
            <a:r>
              <a:rPr lang="en-US" sz="2200" dirty="0" smtClean="0">
                <a:solidFill>
                  <a:schemeClr val="bg1"/>
                </a:solidFill>
                <a:latin typeface="Comic Sans MS" charset="0"/>
                <a:ea typeface="Comic Sans MS" charset="0"/>
                <a:cs typeface="Comic Sans MS" charset="0"/>
              </a:rPr>
              <a:t>proclaim the Lord’s death until He comes</a:t>
            </a:r>
          </a:p>
        </p:txBody>
      </p:sp>
      <p:sp>
        <p:nvSpPr>
          <p:cNvPr id="18" name="TextBox 17"/>
          <p:cNvSpPr txBox="1"/>
          <p:nvPr/>
        </p:nvSpPr>
        <p:spPr>
          <a:xfrm>
            <a:off x="16744" y="1315345"/>
            <a:ext cx="9122955"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When a church comes together, but they’re not “together”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they’re divided</a:t>
            </a:r>
            <a:endParaRPr lang="en-US" sz="2200" dirty="0" smtClean="0">
              <a:solidFill>
                <a:schemeClr val="bg1"/>
              </a:solidFill>
              <a:latin typeface="Times New Roman" charset="0"/>
              <a:ea typeface="Times New Roman" charset="0"/>
              <a:cs typeface="Times New Roman" charset="0"/>
            </a:endParaRPr>
          </a:p>
        </p:txBody>
      </p:sp>
      <p:sp>
        <p:nvSpPr>
          <p:cNvPr id="4" name="Rectangle 3"/>
          <p:cNvSpPr/>
          <p:nvPr/>
        </p:nvSpPr>
        <p:spPr>
          <a:xfrm>
            <a:off x="251520" y="1016530"/>
            <a:ext cx="8160621" cy="400110"/>
          </a:xfrm>
          <a:prstGeom prst="rect">
            <a:avLst/>
          </a:prstGeom>
        </p:spPr>
        <p:txBody>
          <a:bodyPr wrap="square">
            <a:spAutoFit/>
          </a:bodyPr>
          <a:lstStyle/>
          <a:p>
            <a:r>
              <a:rPr lang="en-AU" sz="2000" dirty="0">
                <a:solidFill>
                  <a:srgbClr val="FFFF00"/>
                </a:solidFill>
                <a:latin typeface="Comic Sans MS" charset="0"/>
                <a:ea typeface="Comic Sans MS" charset="0"/>
                <a:cs typeface="Comic Sans MS" charset="0"/>
              </a:rPr>
              <a:t>when you come together it is not for the better but for the worse.</a:t>
            </a:r>
          </a:p>
        </p:txBody>
      </p:sp>
      <p:sp>
        <p:nvSpPr>
          <p:cNvPr id="6" name="TextBox 5"/>
          <p:cNvSpPr txBox="1"/>
          <p:nvPr/>
        </p:nvSpPr>
        <p:spPr>
          <a:xfrm>
            <a:off x="-13283" y="1669227"/>
            <a:ext cx="1368152" cy="430887"/>
          </a:xfrm>
          <a:prstGeom prst="rect">
            <a:avLst/>
          </a:prstGeom>
          <a:noFill/>
        </p:spPr>
        <p:txBody>
          <a:bodyPr wrap="square" rtlCol="0">
            <a:spAutoFit/>
          </a:bodyPr>
          <a:lstStyle/>
          <a:p>
            <a:r>
              <a:rPr lang="en-AU" sz="2200" u="sng" dirty="0" smtClean="0">
                <a:solidFill>
                  <a:srgbClr val="FFFF00"/>
                </a:solidFill>
              </a:rPr>
              <a:t>Divisions</a:t>
            </a:r>
            <a:endParaRPr lang="en-AU" sz="2200" u="sng" dirty="0">
              <a:solidFill>
                <a:srgbClr val="FFFF00"/>
              </a:solidFill>
            </a:endParaRPr>
          </a:p>
        </p:txBody>
      </p:sp>
      <p:sp>
        <p:nvSpPr>
          <p:cNvPr id="11" name="TextBox 10"/>
          <p:cNvSpPr txBox="1"/>
          <p:nvPr/>
        </p:nvSpPr>
        <p:spPr>
          <a:xfrm>
            <a:off x="-38343" y="2318255"/>
            <a:ext cx="1368152" cy="430887"/>
          </a:xfrm>
          <a:prstGeom prst="rect">
            <a:avLst/>
          </a:prstGeom>
          <a:noFill/>
        </p:spPr>
        <p:txBody>
          <a:bodyPr wrap="square" rtlCol="0">
            <a:spAutoFit/>
          </a:bodyPr>
          <a:lstStyle/>
          <a:p>
            <a:r>
              <a:rPr lang="en-AU" sz="2200" u="sng" dirty="0" smtClean="0">
                <a:solidFill>
                  <a:srgbClr val="FFFF00"/>
                </a:solidFill>
              </a:rPr>
              <a:t>Factions</a:t>
            </a:r>
            <a:endParaRPr lang="en-AU" sz="2200" u="sng" dirty="0">
              <a:solidFill>
                <a:srgbClr val="FFFF00"/>
              </a:solidFill>
            </a:endParaRPr>
          </a:p>
        </p:txBody>
      </p:sp>
      <p:sp>
        <p:nvSpPr>
          <p:cNvPr id="13" name="TextBox 12"/>
          <p:cNvSpPr txBox="1"/>
          <p:nvPr/>
        </p:nvSpPr>
        <p:spPr>
          <a:xfrm>
            <a:off x="1191773" y="1662283"/>
            <a:ext cx="743733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t>
            </a:r>
            <a:r>
              <a:rPr lang="en-US" sz="2200" dirty="0" err="1" smtClean="0">
                <a:solidFill>
                  <a:schemeClr val="bg1"/>
                </a:solidFill>
                <a:latin typeface="Times New Roman" charset="0"/>
                <a:ea typeface="Times New Roman" charset="0"/>
                <a:cs typeface="Times New Roman" charset="0"/>
              </a:rPr>
              <a:t>Schismata</a:t>
            </a:r>
            <a:r>
              <a:rPr lang="en-US" sz="2200" dirty="0" smtClean="0">
                <a:solidFill>
                  <a:schemeClr val="bg1"/>
                </a:solidFill>
                <a:latin typeface="Times New Roman" charset="0"/>
                <a:ea typeface="Times New Roman" charset="0"/>
                <a:cs typeface="Times New Roman" charset="0"/>
              </a:rPr>
              <a:t>) (Schism) A deep split.  A rift not based on doctrinal differences, but a personal divide or a social divide</a:t>
            </a:r>
            <a:endParaRPr lang="en-US" sz="2200" dirty="0" smtClean="0">
              <a:solidFill>
                <a:schemeClr val="bg1"/>
              </a:solidFill>
              <a:latin typeface="Times New Roman" charset="0"/>
              <a:ea typeface="Times New Roman" charset="0"/>
              <a:cs typeface="Times New Roman" charset="0"/>
            </a:endParaRPr>
          </a:p>
        </p:txBody>
      </p:sp>
      <p:sp>
        <p:nvSpPr>
          <p:cNvPr id="14" name="TextBox 13"/>
          <p:cNvSpPr txBox="1"/>
          <p:nvPr/>
        </p:nvSpPr>
        <p:spPr>
          <a:xfrm>
            <a:off x="1194708" y="2347775"/>
            <a:ext cx="7956376"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t>
            </a:r>
            <a:r>
              <a:rPr lang="en-US" sz="2200" dirty="0" err="1" smtClean="0">
                <a:solidFill>
                  <a:schemeClr val="bg1"/>
                </a:solidFill>
                <a:latin typeface="Times New Roman" charset="0"/>
                <a:ea typeface="Times New Roman" charset="0"/>
                <a:cs typeface="Times New Roman" charset="0"/>
              </a:rPr>
              <a:t>haireseis</a:t>
            </a:r>
            <a:r>
              <a:rPr lang="en-US" sz="2200" dirty="0" smtClean="0">
                <a:solidFill>
                  <a:schemeClr val="bg1"/>
                </a:solidFill>
                <a:latin typeface="Times New Roman" charset="0"/>
                <a:ea typeface="Times New Roman" charset="0"/>
                <a:cs typeface="Times New Roman" charset="0"/>
              </a:rPr>
              <a:t>) A choice to follow a particular teaching (inevitable)</a:t>
            </a:r>
          </a:p>
        </p:txBody>
      </p:sp>
      <p:sp>
        <p:nvSpPr>
          <p:cNvPr id="15" name="TextBox 14"/>
          <p:cNvSpPr txBox="1"/>
          <p:nvPr/>
        </p:nvSpPr>
        <p:spPr>
          <a:xfrm>
            <a:off x="35730" y="3208597"/>
            <a:ext cx="912295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Jesus’ body was broken, so that we might be united as the body of Christ</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Leads into Chapter 12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how we depend on one another as the body</a:t>
            </a:r>
            <a:endParaRPr lang="en-US" sz="2200" dirty="0" smtClean="0">
              <a:solidFill>
                <a:schemeClr val="bg1"/>
              </a:solidFill>
              <a:latin typeface="Times New Roman" charset="0"/>
              <a:ea typeface="Times New Roman" charset="0"/>
              <a:cs typeface="Times New Roman" charset="0"/>
            </a:endParaRPr>
          </a:p>
        </p:txBody>
      </p:sp>
      <p:sp>
        <p:nvSpPr>
          <p:cNvPr id="2" name="TextBox 1"/>
          <p:cNvSpPr txBox="1"/>
          <p:nvPr/>
        </p:nvSpPr>
        <p:spPr>
          <a:xfrm>
            <a:off x="107504" y="2778662"/>
            <a:ext cx="8928992" cy="400110"/>
          </a:xfrm>
          <a:prstGeom prst="rect">
            <a:avLst/>
          </a:prstGeom>
          <a:noFill/>
          <a:ln w="15875">
            <a:solidFill>
              <a:srgbClr val="FFFF00"/>
            </a:solidFill>
          </a:ln>
        </p:spPr>
        <p:txBody>
          <a:bodyPr wrap="square" rtlCol="0">
            <a:spAutoFit/>
          </a:bodyPr>
          <a:lstStyle/>
          <a:p>
            <a:r>
              <a:rPr lang="en-AU" sz="2000" dirty="0" smtClean="0">
                <a:solidFill>
                  <a:srgbClr val="FFFF00"/>
                </a:solidFill>
              </a:rPr>
              <a:t>Their real issue:  Individualism.  Their failure to identify as “the body of Christ” </a:t>
            </a:r>
            <a:endParaRPr lang="en-AU" sz="2000" dirty="0">
              <a:solidFill>
                <a:srgbClr val="FFFF00"/>
              </a:solidFill>
            </a:endParaRPr>
          </a:p>
        </p:txBody>
      </p:sp>
      <p:sp>
        <p:nvSpPr>
          <p:cNvPr id="5" name="Rectangle 4"/>
          <p:cNvSpPr/>
          <p:nvPr/>
        </p:nvSpPr>
        <p:spPr>
          <a:xfrm>
            <a:off x="107503" y="3937620"/>
            <a:ext cx="9024717" cy="707886"/>
          </a:xfrm>
          <a:prstGeom prst="rect">
            <a:avLst/>
          </a:prstGeom>
          <a:ln w="15875">
            <a:solidFill>
              <a:schemeClr val="bg1"/>
            </a:solidFill>
          </a:ln>
        </p:spPr>
        <p:txBody>
          <a:bodyPr wrap="square">
            <a:spAutoFit/>
          </a:bodyPr>
          <a:lstStyle/>
          <a:p>
            <a:r>
              <a:rPr lang="en-AU" sz="2000" b="1" baseline="30000">
                <a:solidFill>
                  <a:schemeClr val="bg1"/>
                </a:solidFill>
                <a:latin typeface="Comic Sans MS" charset="0"/>
                <a:ea typeface="Comic Sans MS" charset="0"/>
                <a:cs typeface="Comic Sans MS" charset="0"/>
              </a:rPr>
              <a:t>27 </a:t>
            </a:r>
            <a:r>
              <a:rPr lang="en-AU" sz="2000">
                <a:solidFill>
                  <a:schemeClr val="bg1"/>
                </a:solidFill>
                <a:latin typeface="Comic Sans MS" charset="0"/>
                <a:ea typeface="Comic Sans MS" charset="0"/>
                <a:cs typeface="Comic Sans MS" charset="0"/>
              </a:rPr>
              <a:t>Whoever, therefore, eats the bread or drinks the cup of the Lord in an unworthy manner will be guilty concerning the body and blood of the Lord.</a:t>
            </a:r>
            <a:endParaRPr lang="en-AU" sz="2000">
              <a:latin typeface="Comic Sans MS" charset="0"/>
              <a:ea typeface="Comic Sans MS" charset="0"/>
              <a:cs typeface="Comic Sans MS" charset="0"/>
            </a:endParaRPr>
          </a:p>
        </p:txBody>
      </p:sp>
      <p:sp>
        <p:nvSpPr>
          <p:cNvPr id="16" name="TextBox 15"/>
          <p:cNvSpPr txBox="1"/>
          <p:nvPr/>
        </p:nvSpPr>
        <p:spPr>
          <a:xfrm>
            <a:off x="21045" y="4645506"/>
            <a:ext cx="9122955"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We are told to examine ourselves</a:t>
            </a:r>
            <a:endParaRPr lang="en-US" sz="22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850891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07831"/>
          </a:xfrm>
          <a:prstGeom prst="rect">
            <a:avLst/>
          </a:prstGeom>
          <a:noFill/>
          <a:ln w="22225">
            <a:noFill/>
          </a:ln>
        </p:spPr>
        <p:txBody>
          <a:bodyPr wrap="square" rtlCol="0">
            <a:spAutoFit/>
          </a:bodyPr>
          <a:lstStyle/>
          <a:p>
            <a:pPr algn="ctr"/>
            <a:r>
              <a:rPr lang="en-AU" sz="2700" b="1" spc="60" dirty="0" smtClean="0">
                <a:solidFill>
                  <a:srgbClr val="FFFF00"/>
                </a:solidFill>
                <a:latin typeface="Times New Roman" charset="0"/>
                <a:ea typeface="Times New Roman" charset="0"/>
                <a:cs typeface="Times New Roman" charset="0"/>
              </a:rPr>
              <a:t>The Body...  And the Body and the </a:t>
            </a:r>
            <a:r>
              <a:rPr lang="en-AU" sz="2700" b="1" spc="60" dirty="0" err="1" smtClean="0">
                <a:solidFill>
                  <a:srgbClr val="FFFF00"/>
                </a:solidFill>
                <a:latin typeface="Times New Roman" charset="0"/>
                <a:ea typeface="Times New Roman" charset="0"/>
                <a:cs typeface="Times New Roman" charset="0"/>
              </a:rPr>
              <a:t>Bood</a:t>
            </a:r>
            <a:endParaRPr lang="en-AU" sz="2200" b="1" spc="60" dirty="0" smtClean="0">
              <a:solidFill>
                <a:srgbClr val="FFFF00"/>
              </a:solidFill>
              <a:latin typeface="Times New Roman" charset="0"/>
              <a:ea typeface="Times New Roman" charset="0"/>
              <a:cs typeface="Times New Roman" charset="0"/>
            </a:endParaRPr>
          </a:p>
        </p:txBody>
      </p:sp>
      <p:sp>
        <p:nvSpPr>
          <p:cNvPr id="15" name="TextBox 14"/>
          <p:cNvSpPr txBox="1"/>
          <p:nvPr/>
        </p:nvSpPr>
        <p:spPr>
          <a:xfrm>
            <a:off x="20196" y="953217"/>
            <a:ext cx="912295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Jesus’ body was broken, so that we might be united as the body of Christ</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Leads into Chapter 12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how we depend on one another as the body</a:t>
            </a:r>
            <a:endParaRPr lang="en-US" sz="2200" dirty="0" smtClean="0">
              <a:solidFill>
                <a:schemeClr val="bg1"/>
              </a:solidFill>
              <a:latin typeface="Times New Roman" charset="0"/>
              <a:ea typeface="Times New Roman" charset="0"/>
              <a:cs typeface="Times New Roman" charset="0"/>
            </a:endParaRPr>
          </a:p>
        </p:txBody>
      </p:sp>
      <p:sp>
        <p:nvSpPr>
          <p:cNvPr id="2" name="TextBox 1"/>
          <p:cNvSpPr txBox="1"/>
          <p:nvPr/>
        </p:nvSpPr>
        <p:spPr>
          <a:xfrm>
            <a:off x="91970" y="523282"/>
            <a:ext cx="8928992" cy="400110"/>
          </a:xfrm>
          <a:prstGeom prst="rect">
            <a:avLst/>
          </a:prstGeom>
          <a:noFill/>
          <a:ln w="15875">
            <a:solidFill>
              <a:srgbClr val="FFFF00"/>
            </a:solidFill>
          </a:ln>
        </p:spPr>
        <p:txBody>
          <a:bodyPr wrap="square" rtlCol="0">
            <a:spAutoFit/>
          </a:bodyPr>
          <a:lstStyle/>
          <a:p>
            <a:r>
              <a:rPr lang="en-AU" sz="2000" dirty="0" smtClean="0">
                <a:solidFill>
                  <a:srgbClr val="FFFF00"/>
                </a:solidFill>
              </a:rPr>
              <a:t>Their real issue:  Individualism.  Their failure to identify as “the body of Christ” </a:t>
            </a:r>
            <a:endParaRPr lang="en-AU" sz="2000" dirty="0">
              <a:solidFill>
                <a:srgbClr val="FFFF00"/>
              </a:solidFill>
            </a:endParaRPr>
          </a:p>
        </p:txBody>
      </p:sp>
      <p:sp>
        <p:nvSpPr>
          <p:cNvPr id="5" name="Rectangle 4"/>
          <p:cNvSpPr/>
          <p:nvPr/>
        </p:nvSpPr>
        <p:spPr>
          <a:xfrm>
            <a:off x="91969" y="1682240"/>
            <a:ext cx="9024717" cy="707886"/>
          </a:xfrm>
          <a:prstGeom prst="rect">
            <a:avLst/>
          </a:prstGeom>
          <a:ln w="15875">
            <a:solidFill>
              <a:schemeClr val="bg1"/>
            </a:solidFill>
          </a:ln>
        </p:spPr>
        <p:txBody>
          <a:bodyPr wrap="square">
            <a:spAutoFit/>
          </a:bodyPr>
          <a:lstStyle/>
          <a:p>
            <a:r>
              <a:rPr lang="en-AU" sz="2000" b="1" baseline="30000">
                <a:solidFill>
                  <a:schemeClr val="bg1"/>
                </a:solidFill>
                <a:latin typeface="Comic Sans MS" charset="0"/>
                <a:ea typeface="Comic Sans MS" charset="0"/>
                <a:cs typeface="Comic Sans MS" charset="0"/>
              </a:rPr>
              <a:t>27 </a:t>
            </a:r>
            <a:r>
              <a:rPr lang="en-AU" sz="2000">
                <a:solidFill>
                  <a:schemeClr val="bg1"/>
                </a:solidFill>
                <a:latin typeface="Comic Sans MS" charset="0"/>
                <a:ea typeface="Comic Sans MS" charset="0"/>
                <a:cs typeface="Comic Sans MS" charset="0"/>
              </a:rPr>
              <a:t>Whoever, therefore, eats the bread or drinks the cup of the Lord in an unworthy manner will be guilty concerning the body and blood of the Lord.</a:t>
            </a:r>
            <a:endParaRPr lang="en-AU" sz="2000">
              <a:latin typeface="Comic Sans MS" charset="0"/>
              <a:ea typeface="Comic Sans MS" charset="0"/>
              <a:cs typeface="Comic Sans MS" charset="0"/>
            </a:endParaRPr>
          </a:p>
        </p:txBody>
      </p:sp>
      <p:sp>
        <p:nvSpPr>
          <p:cNvPr id="16" name="TextBox 15"/>
          <p:cNvSpPr txBox="1"/>
          <p:nvPr/>
        </p:nvSpPr>
        <p:spPr>
          <a:xfrm>
            <a:off x="5511" y="2390126"/>
            <a:ext cx="9122955"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We are told to examine ourselves</a:t>
            </a:r>
            <a:endParaRPr lang="en-US" sz="2200" dirty="0" smtClean="0">
              <a:solidFill>
                <a:schemeClr val="bg1"/>
              </a:solidFill>
              <a:latin typeface="Times New Roman" charset="0"/>
              <a:ea typeface="Times New Roman" charset="0"/>
              <a:cs typeface="Times New Roman" charset="0"/>
            </a:endParaRPr>
          </a:p>
        </p:txBody>
      </p:sp>
      <p:sp>
        <p:nvSpPr>
          <p:cNvPr id="17" name="Rectangle 16"/>
          <p:cNvSpPr/>
          <p:nvPr/>
        </p:nvSpPr>
        <p:spPr>
          <a:xfrm>
            <a:off x="683568" y="2821013"/>
            <a:ext cx="7128792" cy="769441"/>
          </a:xfrm>
          <a:prstGeom prst="rect">
            <a:avLst/>
          </a:prstGeom>
          <a:ln w="15875">
            <a:solidFill>
              <a:schemeClr val="bg1"/>
            </a:solidFill>
          </a:ln>
        </p:spPr>
        <p:txBody>
          <a:bodyPr wrap="square">
            <a:spAutoFit/>
          </a:bodyPr>
          <a:lstStyle/>
          <a:p>
            <a:pPr algn="ctr"/>
            <a:r>
              <a:rPr lang="en-AU" sz="2200" b="1" baseline="30000" dirty="0">
                <a:solidFill>
                  <a:schemeClr val="bg1"/>
                </a:solidFill>
                <a:latin typeface="Comic Sans MS" charset="0"/>
                <a:ea typeface="Comic Sans MS" charset="0"/>
                <a:cs typeface="Comic Sans MS" charset="0"/>
              </a:rPr>
              <a:t>29 </a:t>
            </a:r>
            <a:r>
              <a:rPr lang="en-AU" sz="2200" dirty="0">
                <a:solidFill>
                  <a:schemeClr val="bg1"/>
                </a:solidFill>
                <a:latin typeface="Comic Sans MS" charset="0"/>
                <a:ea typeface="Comic Sans MS" charset="0"/>
                <a:cs typeface="Comic Sans MS" charset="0"/>
              </a:rPr>
              <a:t>For anyone who eats and drinks without discerning </a:t>
            </a:r>
            <a:r>
              <a:rPr lang="en-AU" sz="2200" dirty="0">
                <a:solidFill>
                  <a:srgbClr val="FFFF00"/>
                </a:solidFill>
                <a:latin typeface="Comic Sans MS" charset="0"/>
                <a:ea typeface="Comic Sans MS" charset="0"/>
                <a:cs typeface="Comic Sans MS" charset="0"/>
              </a:rPr>
              <a:t>the body</a:t>
            </a:r>
            <a:r>
              <a:rPr lang="en-AU" sz="2200" dirty="0">
                <a:solidFill>
                  <a:schemeClr val="bg1"/>
                </a:solidFill>
                <a:latin typeface="Comic Sans MS" charset="0"/>
                <a:ea typeface="Comic Sans MS" charset="0"/>
                <a:cs typeface="Comic Sans MS" charset="0"/>
              </a:rPr>
              <a:t> eats and drinks judgment on himself.</a:t>
            </a:r>
            <a:endParaRPr lang="en-AU" sz="2200" dirty="0">
              <a:latin typeface="Comic Sans MS" charset="0"/>
              <a:ea typeface="Comic Sans MS" charset="0"/>
              <a:cs typeface="Comic Sans MS" charset="0"/>
            </a:endParaRPr>
          </a:p>
        </p:txBody>
      </p:sp>
      <p:sp>
        <p:nvSpPr>
          <p:cNvPr id="19" name="TextBox 18"/>
          <p:cNvSpPr txBox="1"/>
          <p:nvPr/>
        </p:nvSpPr>
        <p:spPr>
          <a:xfrm>
            <a:off x="9266" y="3591427"/>
            <a:ext cx="9122955" cy="1107996"/>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If my relationship with “the body” (the church) is spit (schism), worship is defiled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it leads to judgment...  </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Not only in communion.  This is to do with every-day worship.</a:t>
            </a:r>
            <a:endParaRPr lang="en-US" sz="22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2147304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32092"/>
          </a:xfrm>
          <a:prstGeom prst="rect">
            <a:avLst/>
          </a:prstGeom>
          <a:noFill/>
          <a:ln w="9525">
            <a:noFill/>
            <a:miter lim="800000"/>
            <a:headEnd/>
            <a:tailEnd/>
          </a:ln>
        </p:spPr>
        <p:txBody>
          <a:bodyPr wrap="square">
            <a:prstTxWarp prst="textNoShape">
              <a:avLst/>
            </a:prstTxWarp>
            <a:spAutoFit/>
          </a:bodyPr>
          <a:lstStyle/>
          <a:p>
            <a:pPr>
              <a:spcAft>
                <a:spcPts val="0"/>
              </a:spcAft>
            </a:pPr>
            <a:r>
              <a:rPr lang="en-AU" sz="2800" b="1" baseline="30000" smtClean="0">
                <a:solidFill>
                  <a:schemeClr val="bg1"/>
                </a:solidFill>
                <a:latin typeface="Comic Sans MS" charset="0"/>
                <a:ea typeface="Arial" charset="0"/>
                <a:cs typeface="Arial" charset="0"/>
              </a:rPr>
              <a:t>Matthew 5:21</a:t>
            </a:r>
            <a:r>
              <a:rPr lang="en-AU" sz="2800" b="1" baseline="30000">
                <a:solidFill>
                  <a:schemeClr val="bg1"/>
                </a:solidFill>
                <a:latin typeface="Comic Sans MS" charset="0"/>
                <a:ea typeface="Arial" charset="0"/>
                <a:cs typeface="Arial" charset="0"/>
              </a:rPr>
              <a:t> </a:t>
            </a:r>
            <a:r>
              <a:rPr lang="en-AU" sz="2800">
                <a:solidFill>
                  <a:schemeClr val="bg1"/>
                </a:solidFill>
                <a:latin typeface="Comic Sans MS" charset="0"/>
                <a:ea typeface="Arial" charset="0"/>
                <a:cs typeface="Times New Roman" charset="0"/>
              </a:rPr>
              <a:t>“You have heard that it was said to those of old, ‘You shall not murder; and whoever murders will be liable to judgment.’  </a:t>
            </a:r>
            <a:r>
              <a:rPr lang="en-AU" sz="2800" b="1" baseline="30000">
                <a:solidFill>
                  <a:schemeClr val="bg1"/>
                </a:solidFill>
                <a:latin typeface="Comic Sans MS" charset="0"/>
                <a:ea typeface="Arial" charset="0"/>
                <a:cs typeface="Arial" charset="0"/>
              </a:rPr>
              <a:t>22 </a:t>
            </a:r>
            <a:r>
              <a:rPr lang="en-AU" sz="2800">
                <a:solidFill>
                  <a:schemeClr val="bg1"/>
                </a:solidFill>
                <a:latin typeface="Comic Sans MS" charset="0"/>
                <a:ea typeface="Arial" charset="0"/>
                <a:cs typeface="Times New Roman" charset="0"/>
              </a:rPr>
              <a:t>But I say to you that everyone who is angry with his brother will be liable to judgment;  whoever insults his brother will be liable to the council;  and whoever says, ‘You fool!’ will be liable to the hell of fire.  </a:t>
            </a:r>
            <a:r>
              <a:rPr lang="en-AU" sz="2800" b="1" baseline="30000" dirty="0">
                <a:solidFill>
                  <a:schemeClr val="bg1"/>
                </a:solidFill>
                <a:latin typeface="Comic Sans MS" charset="0"/>
                <a:ea typeface="Arial" charset="0"/>
                <a:cs typeface="Arial" charset="0"/>
              </a:rPr>
              <a:t>23 </a:t>
            </a:r>
            <a:r>
              <a:rPr lang="en-AU" sz="2800" dirty="0">
                <a:solidFill>
                  <a:schemeClr val="bg1"/>
                </a:solidFill>
                <a:latin typeface="Comic Sans MS" charset="0"/>
                <a:ea typeface="Arial" charset="0"/>
                <a:cs typeface="Times New Roman" charset="0"/>
              </a:rPr>
              <a:t>So if you are offering your gift at the altar and there remember that your brother has something against you, </a:t>
            </a:r>
            <a:r>
              <a:rPr lang="en-AU" sz="2800" b="1" baseline="30000" dirty="0">
                <a:solidFill>
                  <a:schemeClr val="bg1"/>
                </a:solidFill>
                <a:latin typeface="Comic Sans MS" charset="0"/>
                <a:ea typeface="Arial" charset="0"/>
                <a:cs typeface="Arial" charset="0"/>
              </a:rPr>
              <a:t>24 </a:t>
            </a:r>
            <a:r>
              <a:rPr lang="en-AU" sz="2800" dirty="0">
                <a:solidFill>
                  <a:schemeClr val="bg1"/>
                </a:solidFill>
                <a:latin typeface="Comic Sans MS" charset="0"/>
                <a:ea typeface="Arial" charset="0"/>
                <a:cs typeface="Times New Roman" charset="0"/>
              </a:rPr>
              <a:t>leave your gift there before the altar and go.  First be reconciled to your brother, and then come and offer your gift.</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633195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07831"/>
          </a:xfrm>
          <a:prstGeom prst="rect">
            <a:avLst/>
          </a:prstGeom>
          <a:noFill/>
          <a:ln w="22225">
            <a:noFill/>
          </a:ln>
        </p:spPr>
        <p:txBody>
          <a:bodyPr wrap="square" rtlCol="0">
            <a:spAutoFit/>
          </a:bodyPr>
          <a:lstStyle/>
          <a:p>
            <a:pPr algn="ctr"/>
            <a:r>
              <a:rPr lang="en-AU" sz="2700" b="1" spc="60" dirty="0" smtClean="0">
                <a:solidFill>
                  <a:srgbClr val="FFFF00"/>
                </a:solidFill>
                <a:latin typeface="Times New Roman" charset="0"/>
                <a:ea typeface="Times New Roman" charset="0"/>
                <a:cs typeface="Times New Roman" charset="0"/>
              </a:rPr>
              <a:t>The Body...  And the Body and the </a:t>
            </a:r>
            <a:r>
              <a:rPr lang="en-AU" sz="2700" b="1" spc="60" dirty="0" err="1" smtClean="0">
                <a:solidFill>
                  <a:srgbClr val="FFFF00"/>
                </a:solidFill>
                <a:latin typeface="Times New Roman" charset="0"/>
                <a:ea typeface="Times New Roman" charset="0"/>
                <a:cs typeface="Times New Roman" charset="0"/>
              </a:rPr>
              <a:t>Bood</a:t>
            </a:r>
            <a:endParaRPr lang="en-AU" sz="2200" b="1" spc="60" dirty="0" smtClean="0">
              <a:solidFill>
                <a:srgbClr val="FFFF00"/>
              </a:solidFill>
              <a:latin typeface="Times New Roman" charset="0"/>
              <a:ea typeface="Times New Roman" charset="0"/>
              <a:cs typeface="Times New Roman" charset="0"/>
            </a:endParaRPr>
          </a:p>
        </p:txBody>
      </p:sp>
      <p:sp>
        <p:nvSpPr>
          <p:cNvPr id="15" name="TextBox 14"/>
          <p:cNvSpPr txBox="1"/>
          <p:nvPr/>
        </p:nvSpPr>
        <p:spPr>
          <a:xfrm>
            <a:off x="20196" y="953217"/>
            <a:ext cx="912295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Jesus’ body was broken, so that we might be united as the body of Christ</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Leads into Chapter 12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how we depend on one another as the body</a:t>
            </a:r>
            <a:endParaRPr lang="en-US" sz="2200" dirty="0" smtClean="0">
              <a:solidFill>
                <a:schemeClr val="bg1"/>
              </a:solidFill>
              <a:latin typeface="Times New Roman" charset="0"/>
              <a:ea typeface="Times New Roman" charset="0"/>
              <a:cs typeface="Times New Roman" charset="0"/>
            </a:endParaRPr>
          </a:p>
        </p:txBody>
      </p:sp>
      <p:sp>
        <p:nvSpPr>
          <p:cNvPr id="2" name="TextBox 1"/>
          <p:cNvSpPr txBox="1"/>
          <p:nvPr/>
        </p:nvSpPr>
        <p:spPr>
          <a:xfrm>
            <a:off x="91970" y="523282"/>
            <a:ext cx="8928992" cy="400110"/>
          </a:xfrm>
          <a:prstGeom prst="rect">
            <a:avLst/>
          </a:prstGeom>
          <a:noFill/>
          <a:ln w="15875">
            <a:solidFill>
              <a:srgbClr val="FFFF00"/>
            </a:solidFill>
          </a:ln>
        </p:spPr>
        <p:txBody>
          <a:bodyPr wrap="square" rtlCol="0">
            <a:spAutoFit/>
          </a:bodyPr>
          <a:lstStyle/>
          <a:p>
            <a:r>
              <a:rPr lang="en-AU" sz="2000" dirty="0" smtClean="0">
                <a:solidFill>
                  <a:srgbClr val="FFFF00"/>
                </a:solidFill>
              </a:rPr>
              <a:t>Their real issue:  Individualism.  Their failure to identify as “the body of Christ” </a:t>
            </a:r>
            <a:endParaRPr lang="en-AU" sz="2000" dirty="0">
              <a:solidFill>
                <a:srgbClr val="FFFF00"/>
              </a:solidFill>
            </a:endParaRPr>
          </a:p>
        </p:txBody>
      </p:sp>
      <p:sp>
        <p:nvSpPr>
          <p:cNvPr id="5" name="Rectangle 4"/>
          <p:cNvSpPr/>
          <p:nvPr/>
        </p:nvSpPr>
        <p:spPr>
          <a:xfrm>
            <a:off x="91969" y="1682240"/>
            <a:ext cx="9024717" cy="707886"/>
          </a:xfrm>
          <a:prstGeom prst="rect">
            <a:avLst/>
          </a:prstGeom>
          <a:ln w="15875">
            <a:solidFill>
              <a:schemeClr val="bg1"/>
            </a:solidFill>
          </a:ln>
        </p:spPr>
        <p:txBody>
          <a:bodyPr wrap="square">
            <a:spAutoFit/>
          </a:bodyPr>
          <a:lstStyle/>
          <a:p>
            <a:r>
              <a:rPr lang="en-AU" sz="2000" b="1" baseline="30000">
                <a:solidFill>
                  <a:schemeClr val="bg1"/>
                </a:solidFill>
                <a:latin typeface="Comic Sans MS" charset="0"/>
                <a:ea typeface="Comic Sans MS" charset="0"/>
                <a:cs typeface="Comic Sans MS" charset="0"/>
              </a:rPr>
              <a:t>27 </a:t>
            </a:r>
            <a:r>
              <a:rPr lang="en-AU" sz="2000">
                <a:solidFill>
                  <a:schemeClr val="bg1"/>
                </a:solidFill>
                <a:latin typeface="Comic Sans MS" charset="0"/>
                <a:ea typeface="Comic Sans MS" charset="0"/>
                <a:cs typeface="Comic Sans MS" charset="0"/>
              </a:rPr>
              <a:t>Whoever, therefore, eats the bread or drinks the cup of the Lord in an unworthy manner will be guilty concerning the body and blood of the Lord.</a:t>
            </a:r>
            <a:endParaRPr lang="en-AU" sz="2000">
              <a:latin typeface="Comic Sans MS" charset="0"/>
              <a:ea typeface="Comic Sans MS" charset="0"/>
              <a:cs typeface="Comic Sans MS" charset="0"/>
            </a:endParaRPr>
          </a:p>
        </p:txBody>
      </p:sp>
      <p:sp>
        <p:nvSpPr>
          <p:cNvPr id="16" name="TextBox 15"/>
          <p:cNvSpPr txBox="1"/>
          <p:nvPr/>
        </p:nvSpPr>
        <p:spPr>
          <a:xfrm>
            <a:off x="5511" y="2390126"/>
            <a:ext cx="9122955"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We are told to examine ourselves</a:t>
            </a:r>
            <a:endParaRPr lang="en-US" sz="2200" dirty="0" smtClean="0">
              <a:solidFill>
                <a:schemeClr val="bg1"/>
              </a:solidFill>
              <a:latin typeface="Times New Roman" charset="0"/>
              <a:ea typeface="Times New Roman" charset="0"/>
              <a:cs typeface="Times New Roman" charset="0"/>
            </a:endParaRPr>
          </a:p>
        </p:txBody>
      </p:sp>
      <p:sp>
        <p:nvSpPr>
          <p:cNvPr id="17" name="Rectangle 16"/>
          <p:cNvSpPr/>
          <p:nvPr/>
        </p:nvSpPr>
        <p:spPr>
          <a:xfrm>
            <a:off x="683568" y="2821013"/>
            <a:ext cx="7128792" cy="769441"/>
          </a:xfrm>
          <a:prstGeom prst="rect">
            <a:avLst/>
          </a:prstGeom>
          <a:ln w="15875">
            <a:solidFill>
              <a:schemeClr val="bg1"/>
            </a:solidFill>
          </a:ln>
        </p:spPr>
        <p:txBody>
          <a:bodyPr wrap="square">
            <a:spAutoFit/>
          </a:bodyPr>
          <a:lstStyle/>
          <a:p>
            <a:pPr algn="ctr"/>
            <a:r>
              <a:rPr lang="en-AU" sz="2200" b="1" baseline="30000" dirty="0">
                <a:solidFill>
                  <a:schemeClr val="bg1"/>
                </a:solidFill>
                <a:latin typeface="Comic Sans MS" charset="0"/>
                <a:ea typeface="Comic Sans MS" charset="0"/>
                <a:cs typeface="Comic Sans MS" charset="0"/>
              </a:rPr>
              <a:t>29 </a:t>
            </a:r>
            <a:r>
              <a:rPr lang="en-AU" sz="2200" dirty="0">
                <a:solidFill>
                  <a:schemeClr val="bg1"/>
                </a:solidFill>
                <a:latin typeface="Comic Sans MS" charset="0"/>
                <a:ea typeface="Comic Sans MS" charset="0"/>
                <a:cs typeface="Comic Sans MS" charset="0"/>
              </a:rPr>
              <a:t>For anyone who eats and drinks without discerning </a:t>
            </a:r>
            <a:r>
              <a:rPr lang="en-AU" sz="2200" dirty="0">
                <a:solidFill>
                  <a:srgbClr val="FFFF00"/>
                </a:solidFill>
                <a:latin typeface="Comic Sans MS" charset="0"/>
                <a:ea typeface="Comic Sans MS" charset="0"/>
                <a:cs typeface="Comic Sans MS" charset="0"/>
              </a:rPr>
              <a:t>the body</a:t>
            </a:r>
            <a:r>
              <a:rPr lang="en-AU" sz="2200" dirty="0">
                <a:solidFill>
                  <a:schemeClr val="bg1"/>
                </a:solidFill>
                <a:latin typeface="Comic Sans MS" charset="0"/>
                <a:ea typeface="Comic Sans MS" charset="0"/>
                <a:cs typeface="Comic Sans MS" charset="0"/>
              </a:rPr>
              <a:t> eats and drinks judgment on himself.</a:t>
            </a:r>
            <a:endParaRPr lang="en-AU" sz="2200" dirty="0">
              <a:latin typeface="Comic Sans MS" charset="0"/>
              <a:ea typeface="Comic Sans MS" charset="0"/>
              <a:cs typeface="Comic Sans MS" charset="0"/>
            </a:endParaRPr>
          </a:p>
        </p:txBody>
      </p:sp>
      <p:sp>
        <p:nvSpPr>
          <p:cNvPr id="19" name="TextBox 18"/>
          <p:cNvSpPr txBox="1"/>
          <p:nvPr/>
        </p:nvSpPr>
        <p:spPr>
          <a:xfrm>
            <a:off x="9266" y="3591427"/>
            <a:ext cx="9122955" cy="1107996"/>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If my relationship with “the body” (the church) is split (schism), worship is not authentic.  It is defiled.  It leads to judgment...  </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Not only in communion.  This is to do with every-day worship.</a:t>
            </a:r>
            <a:endParaRPr lang="en-US" sz="2200" dirty="0" smtClean="0">
              <a:solidFill>
                <a:schemeClr val="bg1"/>
              </a:solidFill>
              <a:latin typeface="Times New Roman" charset="0"/>
              <a:ea typeface="Times New Roman" charset="0"/>
              <a:cs typeface="Times New Roman" charset="0"/>
            </a:endParaRPr>
          </a:p>
        </p:txBody>
      </p:sp>
      <p:sp>
        <p:nvSpPr>
          <p:cNvPr id="7" name="Rectangle 6"/>
          <p:cNvSpPr/>
          <p:nvPr/>
        </p:nvSpPr>
        <p:spPr>
          <a:xfrm>
            <a:off x="355855" y="4586853"/>
            <a:ext cx="8496944" cy="430887"/>
          </a:xfrm>
          <a:prstGeom prst="rect">
            <a:avLst/>
          </a:prstGeom>
        </p:spPr>
        <p:txBody>
          <a:bodyPr wrap="square">
            <a:spAutoFit/>
          </a:bodyPr>
          <a:lstStyle/>
          <a:p>
            <a:r>
              <a:rPr lang="en-AU" sz="2200" b="1" baseline="30000" dirty="0">
                <a:solidFill>
                  <a:srgbClr val="FFFF00"/>
                </a:solidFill>
                <a:latin typeface="Comic Sans MS" charset="0"/>
                <a:ea typeface="Comic Sans MS" charset="0"/>
                <a:cs typeface="Comic Sans MS" charset="0"/>
              </a:rPr>
              <a:t>30 </a:t>
            </a:r>
            <a:r>
              <a:rPr lang="en-AU" sz="2200" dirty="0">
                <a:solidFill>
                  <a:srgbClr val="FFFF00"/>
                </a:solidFill>
                <a:latin typeface="Comic Sans MS" charset="0"/>
                <a:ea typeface="Comic Sans MS" charset="0"/>
                <a:cs typeface="Comic Sans MS" charset="0"/>
              </a:rPr>
              <a:t>That is why many of you are weak and ill, and some have died.</a:t>
            </a:r>
          </a:p>
        </p:txBody>
      </p:sp>
      <p:sp>
        <p:nvSpPr>
          <p:cNvPr id="10" name="TextBox 9"/>
          <p:cNvSpPr txBox="1"/>
          <p:nvPr/>
        </p:nvSpPr>
        <p:spPr>
          <a:xfrm>
            <a:off x="0" y="4937941"/>
            <a:ext cx="912295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Defiled worship </a:t>
            </a:r>
            <a:r>
              <a:rPr lang="en-US" sz="2200" smtClean="0">
                <a:solidFill>
                  <a:schemeClr val="bg1"/>
                </a:solidFill>
                <a:latin typeface="Times New Roman" charset="0"/>
                <a:ea typeface="Times New Roman" charset="0"/>
                <a:cs typeface="Times New Roman" charset="0"/>
              </a:rPr>
              <a:t>(attempting to </a:t>
            </a:r>
            <a:r>
              <a:rPr lang="en-US" sz="2200" dirty="0" smtClean="0">
                <a:solidFill>
                  <a:schemeClr val="bg1"/>
                </a:solidFill>
                <a:latin typeface="Times New Roman" charset="0"/>
                <a:ea typeface="Times New Roman" charset="0"/>
                <a:cs typeface="Times New Roman" charset="0"/>
              </a:rPr>
              <a:t>worship God while being divided from our brothers &amp; sisters in Christ) leads to judgment (weakness;  sickness;  death)</a:t>
            </a:r>
            <a:endParaRPr lang="en-US" sz="22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08654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dirty="0">
                <a:solidFill>
                  <a:schemeClr val="bg1"/>
                </a:solidFill>
                <a:latin typeface="Times New Roman" charset="0"/>
                <a:ea typeface="Arial" charset="0"/>
              </a:rPr>
              <a:t>17 </a:t>
            </a:r>
            <a:r>
              <a:rPr lang="en-AU" sz="3200" dirty="0">
                <a:solidFill>
                  <a:schemeClr val="bg1"/>
                </a:solidFill>
                <a:latin typeface="Times New Roman" charset="0"/>
                <a:ea typeface="Arial" charset="0"/>
              </a:rPr>
              <a:t>But in the following instructions I do not commend you, because when you come together it is not for the better but for the worse.  </a:t>
            </a:r>
            <a:r>
              <a:rPr lang="en-AU" sz="3200" b="1" baseline="30000" dirty="0">
                <a:solidFill>
                  <a:schemeClr val="bg1"/>
                </a:solidFill>
                <a:latin typeface="Times New Roman" charset="0"/>
                <a:ea typeface="Arial" charset="0"/>
              </a:rPr>
              <a:t>18 </a:t>
            </a:r>
            <a:r>
              <a:rPr lang="en-AU" sz="3200" dirty="0">
                <a:solidFill>
                  <a:schemeClr val="bg1"/>
                </a:solidFill>
                <a:latin typeface="Times New Roman" charset="0"/>
                <a:ea typeface="Arial" charset="0"/>
              </a:rPr>
              <a:t>For, in the first place, when you come together as a church, I hear that there are divisions among you.  And I believe it in part, </a:t>
            </a:r>
            <a:r>
              <a:rPr lang="en-AU" sz="3200" b="1" baseline="30000" dirty="0">
                <a:solidFill>
                  <a:schemeClr val="bg1"/>
                </a:solidFill>
                <a:latin typeface="Times New Roman" charset="0"/>
                <a:ea typeface="Arial" charset="0"/>
              </a:rPr>
              <a:t>19 </a:t>
            </a:r>
            <a:r>
              <a:rPr lang="en-AU" sz="3200" dirty="0">
                <a:solidFill>
                  <a:schemeClr val="bg1"/>
                </a:solidFill>
                <a:latin typeface="Times New Roman" charset="0"/>
                <a:ea typeface="Arial" charset="0"/>
              </a:rPr>
              <a:t>for there must be factions among you in order that those who are genuine among you may be recognised.  </a:t>
            </a:r>
            <a:r>
              <a:rPr lang="en-AU" sz="3200" b="1" baseline="30000" dirty="0">
                <a:solidFill>
                  <a:schemeClr val="bg1"/>
                </a:solidFill>
                <a:latin typeface="Times New Roman" charset="0"/>
                <a:ea typeface="Arial" charset="0"/>
              </a:rPr>
              <a:t>20 </a:t>
            </a:r>
            <a:r>
              <a:rPr lang="en-AU" sz="3200" dirty="0">
                <a:solidFill>
                  <a:schemeClr val="bg1"/>
                </a:solidFill>
                <a:latin typeface="Times New Roman" charset="0"/>
                <a:ea typeface="Arial" charset="0"/>
              </a:rPr>
              <a:t>When you come together, it is not the Lord’s supper that you eat.  </a:t>
            </a:r>
            <a:r>
              <a:rPr lang="en-AU" sz="3200" b="1" baseline="30000" dirty="0">
                <a:solidFill>
                  <a:schemeClr val="bg1"/>
                </a:solidFill>
                <a:latin typeface="Times New Roman" charset="0"/>
                <a:ea typeface="Arial" charset="0"/>
              </a:rPr>
              <a:t>21 </a:t>
            </a:r>
            <a:r>
              <a:rPr lang="en-AU" sz="3200" dirty="0">
                <a:solidFill>
                  <a:schemeClr val="bg1"/>
                </a:solidFill>
                <a:latin typeface="Times New Roman" charset="0"/>
                <a:ea typeface="Arial" charset="0"/>
              </a:rPr>
              <a:t>For in eating, each one goes ahead with his own meal.  One goes hungry, another gets drunk.</a:t>
            </a:r>
            <a:r>
              <a:rPr lang="en-GB" sz="3200" dirty="0">
                <a:solidFill>
                  <a:schemeClr val="bg1"/>
                </a:solidFill>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87848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charset="0"/>
                <a:ea typeface="Arial" charset="0"/>
                <a:cs typeface="Times New Roman" charset="0"/>
              </a:rPr>
              <a:t>22 </a:t>
            </a:r>
            <a:r>
              <a:rPr lang="en-AU" sz="3200" dirty="0">
                <a:solidFill>
                  <a:schemeClr val="bg1"/>
                </a:solidFill>
                <a:latin typeface="Times New Roman" charset="0"/>
                <a:ea typeface="Arial" charset="0"/>
                <a:cs typeface="Times New Roman" charset="0"/>
              </a:rPr>
              <a:t>What!  Do you not have houses to eat and drink in?  Or do you despise the church of God and humiliate those who have nothing?  What shall I say to you?  Shall I commend you in this?  No, I will not. </a:t>
            </a:r>
          </a:p>
          <a:p>
            <a:pPr indent="152400">
              <a:lnSpc>
                <a:spcPct val="115000"/>
              </a:lnSpc>
              <a:spcAft>
                <a:spcPts val="0"/>
              </a:spcAft>
            </a:pPr>
            <a:r>
              <a:rPr lang="en-AU" sz="3200" dirty="0" smtClean="0">
                <a:solidFill>
                  <a:schemeClr val="bg1"/>
                </a:solidFill>
                <a:latin typeface="Times New Roman" charset="0"/>
                <a:ea typeface="Arial" charset="0"/>
                <a:cs typeface="Times New Roman" charset="0"/>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91945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8"/>
          </a:xfrm>
          <a:prstGeom prst="rect">
            <a:avLst/>
          </a:prstGeom>
          <a:noFill/>
          <a:ln w="9525">
            <a:noFill/>
            <a:miter lim="800000"/>
            <a:headEnd/>
            <a:tailEnd/>
          </a:ln>
        </p:spPr>
        <p:txBody>
          <a:bodyPr wrap="square">
            <a:prstTxWarp prst="textNoShape">
              <a:avLst/>
            </a:prstTxWarp>
            <a:spAutoFit/>
          </a:bodyPr>
          <a:lstStyle/>
          <a:p>
            <a:r>
              <a:rPr lang="en-AU" sz="3200" b="1" baseline="30000" smtClean="0">
                <a:solidFill>
                  <a:schemeClr val="bg1"/>
                </a:solidFill>
                <a:latin typeface="Times New Roman" charset="0"/>
                <a:ea typeface="Arial" charset="0"/>
              </a:rPr>
              <a:t>23</a:t>
            </a:r>
            <a:r>
              <a:rPr lang="en-AU" sz="3200" b="1" baseline="30000" dirty="0" smtClean="0">
                <a:solidFill>
                  <a:schemeClr val="bg1"/>
                </a:solidFill>
                <a:latin typeface="Times New Roman" charset="0"/>
                <a:ea typeface="Arial" charset="0"/>
              </a:rPr>
              <a:t> </a:t>
            </a:r>
            <a:r>
              <a:rPr lang="en-AU" sz="3200" dirty="0" smtClean="0">
                <a:solidFill>
                  <a:schemeClr val="bg1"/>
                </a:solidFill>
                <a:latin typeface="Times New Roman" charset="0"/>
                <a:ea typeface="Arial" charset="0"/>
              </a:rPr>
              <a:t>For I received from the Lord what I also delivered to you, that the Lord Jesus on the night when he was betrayed took bread, </a:t>
            </a:r>
            <a:r>
              <a:rPr lang="en-AU" sz="3200" b="1" baseline="30000" dirty="0" smtClean="0">
                <a:solidFill>
                  <a:schemeClr val="bg1"/>
                </a:solidFill>
                <a:latin typeface="Times New Roman" charset="0"/>
                <a:ea typeface="Arial" charset="0"/>
              </a:rPr>
              <a:t>24 </a:t>
            </a:r>
            <a:r>
              <a:rPr lang="en-AU" sz="3200" dirty="0" smtClean="0">
                <a:solidFill>
                  <a:schemeClr val="bg1"/>
                </a:solidFill>
                <a:latin typeface="Times New Roman" charset="0"/>
                <a:ea typeface="Arial" charset="0"/>
              </a:rPr>
              <a:t>and when he had given thanks, he broke it, and said, “This is my body, which is for you.  Do this in remembrance of me.”  </a:t>
            </a:r>
            <a:r>
              <a:rPr lang="en-AU" sz="3200" b="1" baseline="30000" dirty="0" smtClean="0">
                <a:solidFill>
                  <a:schemeClr val="bg1"/>
                </a:solidFill>
                <a:latin typeface="Times New Roman" charset="0"/>
                <a:ea typeface="Arial" charset="0"/>
              </a:rPr>
              <a:t>25 </a:t>
            </a:r>
            <a:r>
              <a:rPr lang="en-AU" sz="3200" dirty="0" smtClean="0">
                <a:solidFill>
                  <a:schemeClr val="bg1"/>
                </a:solidFill>
                <a:latin typeface="Times New Roman" charset="0"/>
                <a:ea typeface="Arial" charset="0"/>
              </a:rPr>
              <a:t>In the same way also he took the cup, after supper, saying, “This cup is the new covenant in my blood.  Do this, as often as you drink it, in remembrance of me.”  </a:t>
            </a:r>
            <a:r>
              <a:rPr lang="en-AU" sz="3200" b="1" baseline="30000" dirty="0" smtClean="0">
                <a:solidFill>
                  <a:schemeClr val="bg1"/>
                </a:solidFill>
                <a:latin typeface="Times New Roman" charset="0"/>
                <a:ea typeface="Arial" charset="0"/>
              </a:rPr>
              <a:t>26 </a:t>
            </a:r>
            <a:r>
              <a:rPr lang="en-AU" sz="3200" dirty="0" smtClean="0">
                <a:solidFill>
                  <a:schemeClr val="bg1"/>
                </a:solidFill>
                <a:latin typeface="Times New Roman" charset="0"/>
                <a:ea typeface="Arial" charset="0"/>
              </a:rPr>
              <a:t>For as often as you eat this bread and drink the cup, you proclaim the Lord’s death until he comes.</a:t>
            </a:r>
            <a:r>
              <a:rPr lang="en-GB" sz="3200" dirty="0" smtClean="0">
                <a:solidFill>
                  <a:schemeClr val="bg1"/>
                </a:solidFill>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859045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a:solidFill>
                  <a:schemeClr val="bg1"/>
                </a:solidFill>
                <a:latin typeface="Times New Roman" charset="0"/>
                <a:ea typeface="Arial" charset="0"/>
              </a:rPr>
              <a:t>27 </a:t>
            </a:r>
            <a:r>
              <a:rPr lang="en-AU" sz="3200" dirty="0">
                <a:solidFill>
                  <a:schemeClr val="bg1"/>
                </a:solidFill>
                <a:latin typeface="Times New Roman" charset="0"/>
                <a:ea typeface="Arial" charset="0"/>
              </a:rPr>
              <a:t>Whoever, therefore, eats the bread or drinks the cup of the Lord in an unworthy manner will be guilty concerning the body and blood of the Lord.  </a:t>
            </a:r>
            <a:r>
              <a:rPr lang="en-AU" sz="3200" b="1" baseline="30000" dirty="0">
                <a:solidFill>
                  <a:schemeClr val="bg1"/>
                </a:solidFill>
                <a:latin typeface="Times New Roman" charset="0"/>
                <a:ea typeface="Arial" charset="0"/>
              </a:rPr>
              <a:t>28 </a:t>
            </a:r>
            <a:r>
              <a:rPr lang="en-AU" sz="3200" dirty="0">
                <a:solidFill>
                  <a:schemeClr val="bg1"/>
                </a:solidFill>
                <a:latin typeface="Times New Roman" charset="0"/>
                <a:ea typeface="Arial" charset="0"/>
              </a:rPr>
              <a:t>Let a person examine himself, then, and so eat of the bread and drink of the cup.  </a:t>
            </a:r>
            <a:r>
              <a:rPr lang="en-AU" sz="3200" b="1" baseline="30000" dirty="0">
                <a:solidFill>
                  <a:schemeClr val="bg1"/>
                </a:solidFill>
                <a:latin typeface="Times New Roman" charset="0"/>
                <a:ea typeface="Arial" charset="0"/>
              </a:rPr>
              <a:t>29 </a:t>
            </a:r>
            <a:r>
              <a:rPr lang="en-AU" sz="3200" dirty="0">
                <a:solidFill>
                  <a:schemeClr val="bg1"/>
                </a:solidFill>
                <a:latin typeface="Times New Roman" charset="0"/>
                <a:ea typeface="Arial" charset="0"/>
              </a:rPr>
              <a:t>For anyone who eats and drinks without discerning the body eats and drinks judgment on himself.  </a:t>
            </a:r>
            <a:r>
              <a:rPr lang="en-AU" sz="3200" b="1" baseline="30000" dirty="0">
                <a:solidFill>
                  <a:schemeClr val="bg1"/>
                </a:solidFill>
                <a:latin typeface="Times New Roman" charset="0"/>
                <a:ea typeface="Arial" charset="0"/>
              </a:rPr>
              <a:t>30 </a:t>
            </a:r>
            <a:r>
              <a:rPr lang="en-AU" sz="3200" dirty="0">
                <a:solidFill>
                  <a:schemeClr val="bg1"/>
                </a:solidFill>
                <a:latin typeface="Times New Roman" charset="0"/>
                <a:ea typeface="Arial" charset="0"/>
              </a:rPr>
              <a:t>That is why many of you are weak and ill, and some have died.  </a:t>
            </a:r>
            <a:r>
              <a:rPr lang="en-AU" sz="3200" b="1" baseline="30000" dirty="0">
                <a:solidFill>
                  <a:schemeClr val="bg1"/>
                </a:solidFill>
                <a:latin typeface="Times New Roman" charset="0"/>
                <a:ea typeface="Arial" charset="0"/>
              </a:rPr>
              <a:t>31 </a:t>
            </a:r>
            <a:r>
              <a:rPr lang="en-AU" sz="3200" dirty="0">
                <a:solidFill>
                  <a:schemeClr val="bg1"/>
                </a:solidFill>
                <a:latin typeface="Times New Roman" charset="0"/>
                <a:ea typeface="Arial" charset="0"/>
              </a:rPr>
              <a:t>But if we judged ourselves truly, we would not be judged.  </a:t>
            </a:r>
            <a:r>
              <a:rPr lang="en-AU" sz="3200" b="1" baseline="30000" dirty="0">
                <a:solidFill>
                  <a:schemeClr val="bg1"/>
                </a:solidFill>
                <a:latin typeface="Times New Roman" charset="0"/>
                <a:ea typeface="Arial" charset="0"/>
              </a:rPr>
              <a:t>32 </a:t>
            </a:r>
            <a:r>
              <a:rPr lang="en-AU" sz="3200" dirty="0">
                <a:solidFill>
                  <a:schemeClr val="bg1"/>
                </a:solidFill>
                <a:latin typeface="Times New Roman" charset="0"/>
                <a:ea typeface="Arial" charset="0"/>
              </a:rPr>
              <a:t>But when we are judged by the Lord, we are disciplined so that we may not be condemned along with the world.</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093908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87848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a:solidFill>
                  <a:schemeClr val="bg1"/>
                </a:solidFill>
                <a:latin typeface="Times New Roman" charset="0"/>
                <a:ea typeface="Arial" charset="0"/>
              </a:rPr>
              <a:t>33 </a:t>
            </a:r>
            <a:r>
              <a:rPr lang="en-AU" sz="3200">
                <a:solidFill>
                  <a:schemeClr val="bg1"/>
                </a:solidFill>
                <a:latin typeface="Times New Roman" charset="0"/>
                <a:ea typeface="Arial" charset="0"/>
              </a:rPr>
              <a:t>So then, my brothers, when you come together to eat, wait for one another — </a:t>
            </a:r>
            <a:r>
              <a:rPr lang="en-AU" sz="3200" b="1" baseline="30000">
                <a:solidFill>
                  <a:schemeClr val="bg1"/>
                </a:solidFill>
                <a:latin typeface="Times New Roman" charset="0"/>
                <a:ea typeface="Arial" charset="0"/>
              </a:rPr>
              <a:t>34 </a:t>
            </a:r>
            <a:r>
              <a:rPr lang="en-AU" sz="3200">
                <a:solidFill>
                  <a:schemeClr val="bg1"/>
                </a:solidFill>
                <a:latin typeface="Times New Roman" charset="0"/>
                <a:ea typeface="Arial" charset="0"/>
              </a:rPr>
              <a:t>if anyone is hungry, let him eat at home — so that when you come together it will not be for judgment.  </a:t>
            </a:r>
            <a:r>
              <a:rPr lang="en-AU" sz="3200" dirty="0">
                <a:solidFill>
                  <a:schemeClr val="bg1"/>
                </a:solidFill>
                <a:latin typeface="Times New Roman" charset="0"/>
                <a:ea typeface="Arial" charset="0"/>
              </a:rPr>
              <a:t>About the other things I will give directions when I come.</a:t>
            </a:r>
            <a:endParaRPr lang="en-GB" sz="31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770193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07831"/>
          </a:xfrm>
          <a:prstGeom prst="rect">
            <a:avLst/>
          </a:prstGeom>
          <a:noFill/>
          <a:ln w="22225">
            <a:noFill/>
          </a:ln>
        </p:spPr>
        <p:txBody>
          <a:bodyPr wrap="square" rtlCol="0">
            <a:spAutoFit/>
          </a:bodyPr>
          <a:lstStyle/>
          <a:p>
            <a:pPr algn="ctr"/>
            <a:r>
              <a:rPr lang="en-AU" sz="2700" b="1" spc="60" dirty="0" smtClean="0">
                <a:solidFill>
                  <a:srgbClr val="FFFF00"/>
                </a:solidFill>
                <a:latin typeface="Times New Roman" charset="0"/>
                <a:ea typeface="Times New Roman" charset="0"/>
                <a:cs typeface="Times New Roman" charset="0"/>
              </a:rPr>
              <a:t>The Body...  And the Body and the </a:t>
            </a:r>
            <a:r>
              <a:rPr lang="en-AU" sz="2700" b="1" spc="60" dirty="0" err="1" smtClean="0">
                <a:solidFill>
                  <a:srgbClr val="FFFF00"/>
                </a:solidFill>
                <a:latin typeface="Times New Roman" charset="0"/>
                <a:ea typeface="Times New Roman" charset="0"/>
                <a:cs typeface="Times New Roman" charset="0"/>
              </a:rPr>
              <a:t>Bood</a:t>
            </a:r>
            <a:endParaRPr lang="en-AU" sz="2200" b="1" spc="60" dirty="0" smtClean="0">
              <a:solidFill>
                <a:srgbClr val="FFFF00"/>
              </a:solidFill>
              <a:latin typeface="Times New Roman" charset="0"/>
              <a:ea typeface="Times New Roman" charset="0"/>
              <a:cs typeface="Times New Roman" charset="0"/>
            </a:endParaRPr>
          </a:p>
        </p:txBody>
      </p:sp>
      <p:sp>
        <p:nvSpPr>
          <p:cNvPr id="12" name="TextBox 11"/>
          <p:cNvSpPr txBox="1"/>
          <p:nvPr/>
        </p:nvSpPr>
        <p:spPr>
          <a:xfrm>
            <a:off x="9266" y="325547"/>
            <a:ext cx="912295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Communion (Lord’s supper;  Eucharist) is a solemn event</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We </a:t>
            </a:r>
            <a:r>
              <a:rPr lang="en-US" sz="2200" dirty="0" smtClean="0">
                <a:solidFill>
                  <a:schemeClr val="bg1"/>
                </a:solidFill>
                <a:latin typeface="Comic Sans MS" charset="0"/>
                <a:ea typeface="Comic Sans MS" charset="0"/>
                <a:cs typeface="Comic Sans MS" charset="0"/>
              </a:rPr>
              <a:t>proclaim the Lord’s death until He comes</a:t>
            </a:r>
          </a:p>
        </p:txBody>
      </p:sp>
      <p:sp>
        <p:nvSpPr>
          <p:cNvPr id="18" name="TextBox 17"/>
          <p:cNvSpPr txBox="1"/>
          <p:nvPr/>
        </p:nvSpPr>
        <p:spPr>
          <a:xfrm>
            <a:off x="0" y="1455322"/>
            <a:ext cx="9122955"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When a church comes together, but they’re not “together”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they’re divided</a:t>
            </a:r>
            <a:endParaRPr lang="en-US" sz="2200" dirty="0" smtClean="0">
              <a:solidFill>
                <a:schemeClr val="bg1"/>
              </a:solidFill>
              <a:latin typeface="Times New Roman" charset="0"/>
              <a:ea typeface="Times New Roman" charset="0"/>
              <a:cs typeface="Times New Roman" charset="0"/>
            </a:endParaRPr>
          </a:p>
        </p:txBody>
      </p:sp>
      <p:sp>
        <p:nvSpPr>
          <p:cNvPr id="4" name="Rectangle 3"/>
          <p:cNvSpPr/>
          <p:nvPr/>
        </p:nvSpPr>
        <p:spPr>
          <a:xfrm>
            <a:off x="251520" y="1185528"/>
            <a:ext cx="8160621" cy="400110"/>
          </a:xfrm>
          <a:prstGeom prst="rect">
            <a:avLst/>
          </a:prstGeom>
        </p:spPr>
        <p:txBody>
          <a:bodyPr wrap="square">
            <a:spAutoFit/>
          </a:bodyPr>
          <a:lstStyle/>
          <a:p>
            <a:r>
              <a:rPr lang="en-AU" sz="2000" dirty="0">
                <a:solidFill>
                  <a:srgbClr val="FFFF00"/>
                </a:solidFill>
                <a:latin typeface="Comic Sans MS" charset="0"/>
                <a:ea typeface="Comic Sans MS" charset="0"/>
                <a:cs typeface="Comic Sans MS" charset="0"/>
              </a:rPr>
              <a:t>when you come together it is not for the better but for the worse.</a:t>
            </a:r>
          </a:p>
        </p:txBody>
      </p:sp>
      <p:sp>
        <p:nvSpPr>
          <p:cNvPr id="5" name="Rectangle 4"/>
          <p:cNvSpPr/>
          <p:nvPr/>
        </p:nvSpPr>
        <p:spPr>
          <a:xfrm>
            <a:off x="251520" y="1886209"/>
            <a:ext cx="8568952" cy="1446550"/>
          </a:xfrm>
          <a:prstGeom prst="rect">
            <a:avLst/>
          </a:prstGeom>
          <a:ln w="19050">
            <a:solidFill>
              <a:schemeClr val="bg1"/>
            </a:solidFill>
          </a:ln>
        </p:spPr>
        <p:txBody>
          <a:bodyPr wrap="square">
            <a:spAutoFit/>
          </a:bodyPr>
          <a:lstStyle/>
          <a:p>
            <a:r>
              <a:rPr lang="en-AU" sz="2200" b="1" baseline="30000" dirty="0">
                <a:solidFill>
                  <a:schemeClr val="bg1"/>
                </a:solidFill>
                <a:latin typeface="Comic Sans MS" charset="0"/>
                <a:ea typeface="Comic Sans MS" charset="0"/>
                <a:cs typeface="Comic Sans MS" charset="0"/>
              </a:rPr>
              <a:t>18 </a:t>
            </a:r>
            <a:r>
              <a:rPr lang="en-AU" sz="2200" dirty="0">
                <a:solidFill>
                  <a:schemeClr val="bg1"/>
                </a:solidFill>
                <a:latin typeface="Comic Sans MS" charset="0"/>
                <a:ea typeface="Comic Sans MS" charset="0"/>
                <a:cs typeface="Comic Sans MS" charset="0"/>
              </a:rPr>
              <a:t>For, in the first place, when you come together as a church, I hear that there are </a:t>
            </a:r>
            <a:r>
              <a:rPr lang="en-AU" sz="2200" dirty="0">
                <a:solidFill>
                  <a:srgbClr val="FFFF00"/>
                </a:solidFill>
                <a:latin typeface="Comic Sans MS" charset="0"/>
                <a:ea typeface="Comic Sans MS" charset="0"/>
                <a:cs typeface="Comic Sans MS" charset="0"/>
              </a:rPr>
              <a:t>divisions</a:t>
            </a:r>
            <a:r>
              <a:rPr lang="en-AU" sz="2200" dirty="0">
                <a:solidFill>
                  <a:schemeClr val="bg1"/>
                </a:solidFill>
                <a:latin typeface="Comic Sans MS" charset="0"/>
                <a:ea typeface="Comic Sans MS" charset="0"/>
                <a:cs typeface="Comic Sans MS" charset="0"/>
              </a:rPr>
              <a:t> among you.  And I believe it in part, </a:t>
            </a:r>
            <a:r>
              <a:rPr lang="en-AU" sz="2200" b="1" baseline="30000" dirty="0">
                <a:solidFill>
                  <a:schemeClr val="bg1"/>
                </a:solidFill>
                <a:latin typeface="Comic Sans MS" charset="0"/>
                <a:ea typeface="Comic Sans MS" charset="0"/>
                <a:cs typeface="Comic Sans MS" charset="0"/>
              </a:rPr>
              <a:t>19 </a:t>
            </a:r>
            <a:r>
              <a:rPr lang="en-AU" sz="2200" dirty="0">
                <a:solidFill>
                  <a:schemeClr val="bg1"/>
                </a:solidFill>
                <a:latin typeface="Comic Sans MS" charset="0"/>
                <a:ea typeface="Comic Sans MS" charset="0"/>
                <a:cs typeface="Comic Sans MS" charset="0"/>
              </a:rPr>
              <a:t>for there must be </a:t>
            </a:r>
            <a:r>
              <a:rPr lang="en-AU" sz="2200" dirty="0">
                <a:solidFill>
                  <a:srgbClr val="FFFF00"/>
                </a:solidFill>
                <a:latin typeface="Comic Sans MS" charset="0"/>
                <a:ea typeface="Comic Sans MS" charset="0"/>
                <a:cs typeface="Comic Sans MS" charset="0"/>
              </a:rPr>
              <a:t>factions</a:t>
            </a:r>
            <a:r>
              <a:rPr lang="en-AU" sz="2200" dirty="0">
                <a:solidFill>
                  <a:schemeClr val="bg1"/>
                </a:solidFill>
                <a:latin typeface="Comic Sans MS" charset="0"/>
                <a:ea typeface="Comic Sans MS" charset="0"/>
                <a:cs typeface="Comic Sans MS" charset="0"/>
              </a:rPr>
              <a:t> among you in order that those who are genuine among you may be recognised. </a:t>
            </a:r>
            <a:endParaRPr lang="en-AU" sz="2200" dirty="0">
              <a:latin typeface="Comic Sans MS" charset="0"/>
              <a:ea typeface="Comic Sans MS" charset="0"/>
              <a:cs typeface="Comic Sans MS" charset="0"/>
            </a:endParaRPr>
          </a:p>
        </p:txBody>
      </p:sp>
      <p:sp>
        <p:nvSpPr>
          <p:cNvPr id="6" name="TextBox 5"/>
          <p:cNvSpPr txBox="1"/>
          <p:nvPr/>
        </p:nvSpPr>
        <p:spPr>
          <a:xfrm>
            <a:off x="0" y="3344169"/>
            <a:ext cx="1368152" cy="430887"/>
          </a:xfrm>
          <a:prstGeom prst="rect">
            <a:avLst/>
          </a:prstGeom>
          <a:noFill/>
        </p:spPr>
        <p:txBody>
          <a:bodyPr wrap="square" rtlCol="0">
            <a:spAutoFit/>
          </a:bodyPr>
          <a:lstStyle/>
          <a:p>
            <a:r>
              <a:rPr lang="en-AU" sz="2200" u="sng" dirty="0" smtClean="0">
                <a:solidFill>
                  <a:schemeClr val="bg1"/>
                </a:solidFill>
              </a:rPr>
              <a:t>Divisions</a:t>
            </a:r>
            <a:endParaRPr lang="en-AU" sz="2200" u="sng" dirty="0">
              <a:solidFill>
                <a:schemeClr val="bg1"/>
              </a:solidFill>
            </a:endParaRPr>
          </a:p>
        </p:txBody>
      </p:sp>
      <p:sp>
        <p:nvSpPr>
          <p:cNvPr id="11" name="TextBox 10"/>
          <p:cNvSpPr txBox="1"/>
          <p:nvPr/>
        </p:nvSpPr>
        <p:spPr>
          <a:xfrm>
            <a:off x="9266" y="4081636"/>
            <a:ext cx="1368152" cy="430887"/>
          </a:xfrm>
          <a:prstGeom prst="rect">
            <a:avLst/>
          </a:prstGeom>
          <a:noFill/>
        </p:spPr>
        <p:txBody>
          <a:bodyPr wrap="square" rtlCol="0">
            <a:spAutoFit/>
          </a:bodyPr>
          <a:lstStyle/>
          <a:p>
            <a:r>
              <a:rPr lang="en-AU" sz="2200" u="sng" dirty="0" smtClean="0">
                <a:solidFill>
                  <a:schemeClr val="bg1"/>
                </a:solidFill>
              </a:rPr>
              <a:t>Factions</a:t>
            </a:r>
            <a:endParaRPr lang="en-AU" sz="2200" u="sng" dirty="0">
              <a:solidFill>
                <a:schemeClr val="bg1"/>
              </a:solidFill>
            </a:endParaRPr>
          </a:p>
        </p:txBody>
      </p:sp>
      <p:sp>
        <p:nvSpPr>
          <p:cNvPr id="13" name="TextBox 12"/>
          <p:cNvSpPr txBox="1"/>
          <p:nvPr/>
        </p:nvSpPr>
        <p:spPr>
          <a:xfrm>
            <a:off x="1259632" y="3398634"/>
            <a:ext cx="743733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t>
            </a:r>
            <a:r>
              <a:rPr lang="en-US" sz="2200" dirty="0" err="1" smtClean="0">
                <a:solidFill>
                  <a:schemeClr val="bg1"/>
                </a:solidFill>
                <a:latin typeface="Times New Roman" charset="0"/>
                <a:ea typeface="Times New Roman" charset="0"/>
                <a:cs typeface="Times New Roman" charset="0"/>
              </a:rPr>
              <a:t>Schismata</a:t>
            </a:r>
            <a:r>
              <a:rPr lang="en-US" sz="2200" dirty="0" smtClean="0">
                <a:solidFill>
                  <a:schemeClr val="bg1"/>
                </a:solidFill>
                <a:latin typeface="Times New Roman" charset="0"/>
                <a:ea typeface="Times New Roman" charset="0"/>
                <a:cs typeface="Times New Roman" charset="0"/>
              </a:rPr>
              <a:t>) (Schism) A deep split.  A rift not based on doctrinal differences, but a personal divide or a social divide</a:t>
            </a:r>
            <a:endParaRPr lang="en-US" sz="2200" dirty="0" smtClean="0">
              <a:solidFill>
                <a:schemeClr val="bg1"/>
              </a:solidFill>
              <a:latin typeface="Times New Roman" charset="0"/>
              <a:ea typeface="Times New Roman" charset="0"/>
              <a:cs typeface="Times New Roman" charset="0"/>
            </a:endParaRPr>
          </a:p>
        </p:txBody>
      </p:sp>
      <p:sp>
        <p:nvSpPr>
          <p:cNvPr id="14" name="TextBox 13"/>
          <p:cNvSpPr txBox="1"/>
          <p:nvPr/>
        </p:nvSpPr>
        <p:spPr>
          <a:xfrm>
            <a:off x="1187624" y="4127802"/>
            <a:ext cx="7956376"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t>
            </a:r>
            <a:r>
              <a:rPr lang="en-US" sz="2200" dirty="0" err="1" smtClean="0">
                <a:solidFill>
                  <a:schemeClr val="bg1"/>
                </a:solidFill>
                <a:latin typeface="Times New Roman" charset="0"/>
                <a:ea typeface="Times New Roman" charset="0"/>
                <a:cs typeface="Times New Roman" charset="0"/>
              </a:rPr>
              <a:t>haireseis</a:t>
            </a:r>
            <a:r>
              <a:rPr lang="en-US" sz="2200" dirty="0" smtClean="0">
                <a:solidFill>
                  <a:schemeClr val="bg1"/>
                </a:solidFill>
                <a:latin typeface="Times New Roman" charset="0"/>
                <a:ea typeface="Times New Roman" charset="0"/>
                <a:cs typeface="Times New Roman" charset="0"/>
              </a:rPr>
              <a:t>) A choice to follow a particular teaching.</a:t>
            </a:r>
          </a:p>
        </p:txBody>
      </p:sp>
      <p:sp>
        <p:nvSpPr>
          <p:cNvPr id="15" name="TextBox 14"/>
          <p:cNvSpPr txBox="1"/>
          <p:nvPr/>
        </p:nvSpPr>
        <p:spPr>
          <a:xfrm>
            <a:off x="-1" y="4454554"/>
            <a:ext cx="9122955" cy="1107996"/>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False teachers Vs. Genuine Gospel teachers. </a:t>
            </a:r>
          </a:p>
          <a:p>
            <a:pPr marL="342900" indent="-342900">
              <a:buFont typeface="Arial" charset="0"/>
              <a:buChar char="•"/>
            </a:pPr>
            <a:r>
              <a:rPr lang="en-US" sz="2200" dirty="0" err="1" smtClean="0">
                <a:solidFill>
                  <a:schemeClr val="bg1"/>
                </a:solidFill>
                <a:latin typeface="Times New Roman" charset="0"/>
                <a:ea typeface="Times New Roman" charset="0"/>
                <a:cs typeface="Times New Roman" charset="0"/>
              </a:rPr>
              <a:t>Recognise</a:t>
            </a:r>
            <a:r>
              <a:rPr lang="en-US" sz="2200" dirty="0" smtClean="0">
                <a:solidFill>
                  <a:schemeClr val="bg1"/>
                </a:solidFill>
                <a:latin typeface="Times New Roman" charset="0"/>
                <a:ea typeface="Times New Roman" charset="0"/>
                <a:cs typeface="Times New Roman" charset="0"/>
              </a:rPr>
              <a:t> those who are genuine</a:t>
            </a:r>
            <a:r>
              <a:rPr lang="en-US" sz="2200" dirty="0" smtClean="0">
                <a:solidFill>
                  <a:srgbClr val="FFFF00"/>
                </a:solidFill>
                <a:latin typeface="Times New Roman" charset="0"/>
                <a:ea typeface="Times New Roman" charset="0"/>
                <a:cs typeface="Times New Roman" charset="0"/>
              </a:rPr>
              <a:t> (1) </a:t>
            </a:r>
            <a:r>
              <a:rPr lang="en-US" sz="2200" dirty="0" smtClean="0">
                <a:solidFill>
                  <a:schemeClr val="bg1"/>
                </a:solidFill>
                <a:latin typeface="Times New Roman" charset="0"/>
                <a:ea typeface="Times New Roman" charset="0"/>
                <a:cs typeface="Times New Roman" charset="0"/>
              </a:rPr>
              <a:t>By the content of their teaching and </a:t>
            </a:r>
            <a:r>
              <a:rPr lang="en-US" sz="2200" dirty="0" smtClean="0">
                <a:solidFill>
                  <a:srgbClr val="FFFF00"/>
                </a:solidFill>
                <a:latin typeface="Times New Roman" charset="0"/>
                <a:ea typeface="Times New Roman" charset="0"/>
                <a:cs typeface="Times New Roman" charset="0"/>
              </a:rPr>
              <a:t>(2)</a:t>
            </a:r>
            <a:r>
              <a:rPr lang="en-US" sz="2200" dirty="0" smtClean="0">
                <a:solidFill>
                  <a:schemeClr val="bg1"/>
                </a:solidFill>
                <a:latin typeface="Times New Roman" charset="0"/>
                <a:ea typeface="Times New Roman" charset="0"/>
                <a:cs typeface="Times New Roman" charset="0"/>
              </a:rPr>
              <a:t> the content of their character (fruit of the Spirit)</a:t>
            </a:r>
            <a:endParaRPr lang="en-US" sz="22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14059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8" grpId="0"/>
      <p:bldP spid="4" grpId="0"/>
      <p:bldP spid="5" grpId="0" animBg="1"/>
      <p:bldP spid="6" grpId="0"/>
      <p:bldP spid="11" grpId="0"/>
      <p:bldP spid="13" grpId="0"/>
      <p:bldP spid="14" grpId="0"/>
      <p:bldP spid="1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07831"/>
          </a:xfrm>
          <a:prstGeom prst="rect">
            <a:avLst/>
          </a:prstGeom>
          <a:noFill/>
          <a:ln w="22225">
            <a:noFill/>
          </a:ln>
        </p:spPr>
        <p:txBody>
          <a:bodyPr wrap="square" rtlCol="0">
            <a:spAutoFit/>
          </a:bodyPr>
          <a:lstStyle/>
          <a:p>
            <a:pPr algn="ctr"/>
            <a:r>
              <a:rPr lang="en-AU" sz="2700" b="1" spc="60" dirty="0" smtClean="0">
                <a:solidFill>
                  <a:srgbClr val="FFFF00"/>
                </a:solidFill>
                <a:latin typeface="Times New Roman" charset="0"/>
                <a:ea typeface="Times New Roman" charset="0"/>
                <a:cs typeface="Times New Roman" charset="0"/>
              </a:rPr>
              <a:t>The Body...  And the Body and the </a:t>
            </a:r>
            <a:r>
              <a:rPr lang="en-AU" sz="2700" b="1" spc="60" dirty="0" err="1" smtClean="0">
                <a:solidFill>
                  <a:srgbClr val="FFFF00"/>
                </a:solidFill>
                <a:latin typeface="Times New Roman" charset="0"/>
                <a:ea typeface="Times New Roman" charset="0"/>
                <a:cs typeface="Times New Roman" charset="0"/>
              </a:rPr>
              <a:t>Bood</a:t>
            </a:r>
            <a:endParaRPr lang="en-AU" sz="2200" b="1" spc="60" dirty="0" smtClean="0">
              <a:solidFill>
                <a:srgbClr val="FFFF00"/>
              </a:solidFill>
              <a:latin typeface="Times New Roman" charset="0"/>
              <a:ea typeface="Times New Roman" charset="0"/>
              <a:cs typeface="Times New Roman" charset="0"/>
            </a:endParaRPr>
          </a:p>
        </p:txBody>
      </p:sp>
      <p:sp>
        <p:nvSpPr>
          <p:cNvPr id="12" name="TextBox 11"/>
          <p:cNvSpPr txBox="1"/>
          <p:nvPr/>
        </p:nvSpPr>
        <p:spPr>
          <a:xfrm>
            <a:off x="9266" y="325547"/>
            <a:ext cx="912295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Communion (Lord’s supper;  Eucharist) is a solemn event</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We </a:t>
            </a:r>
            <a:r>
              <a:rPr lang="en-US" sz="2200" dirty="0" smtClean="0">
                <a:solidFill>
                  <a:schemeClr val="bg1"/>
                </a:solidFill>
                <a:latin typeface="Comic Sans MS" charset="0"/>
                <a:ea typeface="Comic Sans MS" charset="0"/>
                <a:cs typeface="Comic Sans MS" charset="0"/>
              </a:rPr>
              <a:t>proclaim the Lord’s death until He comes</a:t>
            </a:r>
          </a:p>
        </p:txBody>
      </p:sp>
      <p:sp>
        <p:nvSpPr>
          <p:cNvPr id="18" name="TextBox 17"/>
          <p:cNvSpPr txBox="1"/>
          <p:nvPr/>
        </p:nvSpPr>
        <p:spPr>
          <a:xfrm>
            <a:off x="16744" y="1315345"/>
            <a:ext cx="9122955"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When a church comes together, but they’re not “together”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they’re divided</a:t>
            </a:r>
            <a:endParaRPr lang="en-US" sz="2200" dirty="0" smtClean="0">
              <a:solidFill>
                <a:schemeClr val="bg1"/>
              </a:solidFill>
              <a:latin typeface="Times New Roman" charset="0"/>
              <a:ea typeface="Times New Roman" charset="0"/>
              <a:cs typeface="Times New Roman" charset="0"/>
            </a:endParaRPr>
          </a:p>
        </p:txBody>
      </p:sp>
      <p:sp>
        <p:nvSpPr>
          <p:cNvPr id="4" name="Rectangle 3"/>
          <p:cNvSpPr/>
          <p:nvPr/>
        </p:nvSpPr>
        <p:spPr>
          <a:xfrm>
            <a:off x="251520" y="1016530"/>
            <a:ext cx="8160621" cy="400110"/>
          </a:xfrm>
          <a:prstGeom prst="rect">
            <a:avLst/>
          </a:prstGeom>
        </p:spPr>
        <p:txBody>
          <a:bodyPr wrap="square">
            <a:spAutoFit/>
          </a:bodyPr>
          <a:lstStyle/>
          <a:p>
            <a:r>
              <a:rPr lang="en-AU" sz="2000" dirty="0">
                <a:solidFill>
                  <a:srgbClr val="FFFF00"/>
                </a:solidFill>
                <a:latin typeface="Comic Sans MS" charset="0"/>
                <a:ea typeface="Comic Sans MS" charset="0"/>
                <a:cs typeface="Comic Sans MS" charset="0"/>
              </a:rPr>
              <a:t>when you come together it is not for the better but for the worse.</a:t>
            </a:r>
          </a:p>
        </p:txBody>
      </p:sp>
      <p:sp>
        <p:nvSpPr>
          <p:cNvPr id="6" name="TextBox 5"/>
          <p:cNvSpPr txBox="1"/>
          <p:nvPr/>
        </p:nvSpPr>
        <p:spPr>
          <a:xfrm>
            <a:off x="-13283" y="1669227"/>
            <a:ext cx="1368152" cy="430887"/>
          </a:xfrm>
          <a:prstGeom prst="rect">
            <a:avLst/>
          </a:prstGeom>
          <a:noFill/>
        </p:spPr>
        <p:txBody>
          <a:bodyPr wrap="square" rtlCol="0">
            <a:spAutoFit/>
          </a:bodyPr>
          <a:lstStyle/>
          <a:p>
            <a:r>
              <a:rPr lang="en-AU" sz="2200" u="sng" dirty="0" smtClean="0">
                <a:solidFill>
                  <a:srgbClr val="FFFF00"/>
                </a:solidFill>
              </a:rPr>
              <a:t>Divisions</a:t>
            </a:r>
            <a:endParaRPr lang="en-AU" sz="2200" u="sng" dirty="0">
              <a:solidFill>
                <a:srgbClr val="FFFF00"/>
              </a:solidFill>
            </a:endParaRPr>
          </a:p>
        </p:txBody>
      </p:sp>
      <p:sp>
        <p:nvSpPr>
          <p:cNvPr id="11" name="TextBox 10"/>
          <p:cNvSpPr txBox="1"/>
          <p:nvPr/>
        </p:nvSpPr>
        <p:spPr>
          <a:xfrm>
            <a:off x="-38343" y="2318255"/>
            <a:ext cx="1368152" cy="430887"/>
          </a:xfrm>
          <a:prstGeom prst="rect">
            <a:avLst/>
          </a:prstGeom>
          <a:noFill/>
        </p:spPr>
        <p:txBody>
          <a:bodyPr wrap="square" rtlCol="0">
            <a:spAutoFit/>
          </a:bodyPr>
          <a:lstStyle/>
          <a:p>
            <a:r>
              <a:rPr lang="en-AU" sz="2200" u="sng" dirty="0" smtClean="0">
                <a:solidFill>
                  <a:srgbClr val="FFFF00"/>
                </a:solidFill>
              </a:rPr>
              <a:t>Factions</a:t>
            </a:r>
            <a:endParaRPr lang="en-AU" sz="2200" u="sng" dirty="0">
              <a:solidFill>
                <a:srgbClr val="FFFF00"/>
              </a:solidFill>
            </a:endParaRPr>
          </a:p>
        </p:txBody>
      </p:sp>
      <p:sp>
        <p:nvSpPr>
          <p:cNvPr id="13" name="TextBox 12"/>
          <p:cNvSpPr txBox="1"/>
          <p:nvPr/>
        </p:nvSpPr>
        <p:spPr>
          <a:xfrm>
            <a:off x="1191773" y="1662283"/>
            <a:ext cx="743733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t>
            </a:r>
            <a:r>
              <a:rPr lang="en-US" sz="2200" dirty="0" err="1" smtClean="0">
                <a:solidFill>
                  <a:schemeClr val="bg1"/>
                </a:solidFill>
                <a:latin typeface="Times New Roman" charset="0"/>
                <a:ea typeface="Times New Roman" charset="0"/>
                <a:cs typeface="Times New Roman" charset="0"/>
              </a:rPr>
              <a:t>Schismata</a:t>
            </a:r>
            <a:r>
              <a:rPr lang="en-US" sz="2200" dirty="0" smtClean="0">
                <a:solidFill>
                  <a:schemeClr val="bg1"/>
                </a:solidFill>
                <a:latin typeface="Times New Roman" charset="0"/>
                <a:ea typeface="Times New Roman" charset="0"/>
                <a:cs typeface="Times New Roman" charset="0"/>
              </a:rPr>
              <a:t>) (Schism) A deep split.  A rift not based on doctrinal differences, but a personal divide or a social divide</a:t>
            </a:r>
            <a:endParaRPr lang="en-US" sz="2200" dirty="0" smtClean="0">
              <a:solidFill>
                <a:schemeClr val="bg1"/>
              </a:solidFill>
              <a:latin typeface="Times New Roman" charset="0"/>
              <a:ea typeface="Times New Roman" charset="0"/>
              <a:cs typeface="Times New Roman" charset="0"/>
            </a:endParaRPr>
          </a:p>
        </p:txBody>
      </p:sp>
      <p:sp>
        <p:nvSpPr>
          <p:cNvPr id="14" name="TextBox 13"/>
          <p:cNvSpPr txBox="1"/>
          <p:nvPr/>
        </p:nvSpPr>
        <p:spPr>
          <a:xfrm>
            <a:off x="1194708" y="2347775"/>
            <a:ext cx="7956376"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t>
            </a:r>
            <a:r>
              <a:rPr lang="en-US" sz="2200" dirty="0" err="1" smtClean="0">
                <a:solidFill>
                  <a:schemeClr val="bg1"/>
                </a:solidFill>
                <a:latin typeface="Times New Roman" charset="0"/>
                <a:ea typeface="Times New Roman" charset="0"/>
                <a:cs typeface="Times New Roman" charset="0"/>
              </a:rPr>
              <a:t>haireseis</a:t>
            </a:r>
            <a:r>
              <a:rPr lang="en-US" sz="2200" dirty="0" smtClean="0">
                <a:solidFill>
                  <a:schemeClr val="bg1"/>
                </a:solidFill>
                <a:latin typeface="Times New Roman" charset="0"/>
                <a:ea typeface="Times New Roman" charset="0"/>
                <a:cs typeface="Times New Roman" charset="0"/>
              </a:rPr>
              <a:t>) A choice to follow a particular teaching (inevitable)</a:t>
            </a:r>
          </a:p>
        </p:txBody>
      </p:sp>
      <p:sp>
        <p:nvSpPr>
          <p:cNvPr id="15" name="TextBox 14"/>
          <p:cNvSpPr txBox="1"/>
          <p:nvPr/>
        </p:nvSpPr>
        <p:spPr>
          <a:xfrm>
            <a:off x="35730" y="3208597"/>
            <a:ext cx="912295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Jesus’ body was broken, so that we might be united as the body of Christ</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Leads into Chapter 12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how we depend on one another as the body</a:t>
            </a:r>
            <a:endParaRPr lang="en-US" sz="2200" dirty="0" smtClean="0">
              <a:solidFill>
                <a:schemeClr val="bg1"/>
              </a:solidFill>
              <a:latin typeface="Times New Roman" charset="0"/>
              <a:ea typeface="Times New Roman" charset="0"/>
              <a:cs typeface="Times New Roman" charset="0"/>
            </a:endParaRPr>
          </a:p>
        </p:txBody>
      </p:sp>
      <p:sp>
        <p:nvSpPr>
          <p:cNvPr id="2" name="TextBox 1"/>
          <p:cNvSpPr txBox="1"/>
          <p:nvPr/>
        </p:nvSpPr>
        <p:spPr>
          <a:xfrm>
            <a:off x="107504" y="2778662"/>
            <a:ext cx="8928992" cy="400110"/>
          </a:xfrm>
          <a:prstGeom prst="rect">
            <a:avLst/>
          </a:prstGeom>
          <a:noFill/>
          <a:ln w="15875">
            <a:solidFill>
              <a:srgbClr val="FFFF00"/>
            </a:solidFill>
          </a:ln>
        </p:spPr>
        <p:txBody>
          <a:bodyPr wrap="square" rtlCol="0">
            <a:spAutoFit/>
          </a:bodyPr>
          <a:lstStyle/>
          <a:p>
            <a:r>
              <a:rPr lang="en-AU" sz="2000" dirty="0" smtClean="0">
                <a:solidFill>
                  <a:srgbClr val="FFFF00"/>
                </a:solidFill>
              </a:rPr>
              <a:t>Their real issue:  Individualism.  Their failure to identify as “the body of Christ” </a:t>
            </a:r>
            <a:endParaRPr lang="en-AU" sz="2000" dirty="0">
              <a:solidFill>
                <a:srgbClr val="FFFF00"/>
              </a:solidFill>
            </a:endParaRPr>
          </a:p>
        </p:txBody>
      </p:sp>
    </p:spTree>
    <p:extLst>
      <p:ext uri="{BB962C8B-B14F-4D97-AF65-F5344CB8AC3E}">
        <p14:creationId xmlns:p14="http://schemas.microsoft.com/office/powerpoint/2010/main" val="1981387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87848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charset="0"/>
                <a:ea typeface="Arial" charset="0"/>
                <a:cs typeface="Times New Roman" charset="0"/>
              </a:rPr>
              <a:t>22 </a:t>
            </a:r>
            <a:r>
              <a:rPr lang="en-AU" sz="3200" dirty="0">
                <a:solidFill>
                  <a:schemeClr val="bg1"/>
                </a:solidFill>
                <a:latin typeface="Times New Roman" charset="0"/>
                <a:ea typeface="Arial" charset="0"/>
                <a:cs typeface="Times New Roman" charset="0"/>
              </a:rPr>
              <a:t>What!  Do you not have houses to eat and drink in?  Or do you despise the church of God and humiliate those who have nothing?  What shall I say to you?  Shall I commend you in this?  No, I will not. </a:t>
            </a:r>
          </a:p>
          <a:p>
            <a:pPr indent="152400">
              <a:lnSpc>
                <a:spcPct val="115000"/>
              </a:lnSpc>
              <a:spcAft>
                <a:spcPts val="0"/>
              </a:spcAft>
            </a:pPr>
            <a:r>
              <a:rPr lang="en-AU" sz="3200" dirty="0" smtClean="0">
                <a:solidFill>
                  <a:schemeClr val="bg1"/>
                </a:solidFill>
                <a:latin typeface="Times New Roman" charset="0"/>
                <a:ea typeface="Arial" charset="0"/>
                <a:cs typeface="Times New Roman" charset="0"/>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692218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60076</TotalTime>
  <Words>691</Words>
  <Application>Microsoft Macintosh PowerPoint</Application>
  <PresentationFormat>On-screen Show (16:10)</PresentationFormat>
  <Paragraphs>70</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896</cp:revision>
  <cp:lastPrinted>2018-05-04T01:29:28Z</cp:lastPrinted>
  <dcterms:created xsi:type="dcterms:W3CDTF">2016-11-04T06:28:01Z</dcterms:created>
  <dcterms:modified xsi:type="dcterms:W3CDTF">2018-05-04T01:57:39Z</dcterms:modified>
</cp:coreProperties>
</file>